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73" r:id="rId3"/>
    <p:sldId id="260" r:id="rId4"/>
    <p:sldId id="295" r:id="rId5"/>
    <p:sldId id="296" r:id="rId6"/>
    <p:sldId id="300" r:id="rId7"/>
    <p:sldId id="302" r:id="rId8"/>
    <p:sldId id="303" r:id="rId9"/>
    <p:sldId id="304" r:id="rId10"/>
    <p:sldId id="29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E5"/>
    <a:srgbClr val="1CACE8"/>
    <a:srgbClr val="000000"/>
    <a:srgbClr val="FFFBF0"/>
    <a:srgbClr val="B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528" y="-96"/>
      </p:cViewPr>
      <p:guideLst>
        <p:guide orient="horz" pos="2153"/>
        <p:guide pos="3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439881" y="377536"/>
            <a:ext cx="11312237" cy="610292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184564" y="0"/>
            <a:ext cx="7439997" cy="6858000"/>
            <a:chOff x="1184564" y="0"/>
            <a:chExt cx="7439997" cy="6858000"/>
          </a:xfrm>
        </p:grpSpPr>
        <p:sp>
          <p:nvSpPr>
            <p:cNvPr id="10" name="箭头: V 形 9"/>
            <p:cNvSpPr/>
            <p:nvPr/>
          </p:nvSpPr>
          <p:spPr>
            <a:xfrm>
              <a:off x="1184564" y="0"/>
              <a:ext cx="5687292" cy="6858000"/>
            </a:xfrm>
            <a:prstGeom prst="chevron">
              <a:avLst/>
            </a:pr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2937269" y="0"/>
              <a:ext cx="5687292" cy="6858000"/>
            </a:xfrm>
            <a:prstGeom prst="chevron">
              <a:avLst/>
            </a:pr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-177421"/>
            <a:ext cx="12192000" cy="6847840"/>
          </a:xfrm>
          <a:prstGeom prst="rect">
            <a:avLst/>
          </a:prstGeom>
          <a:solidFill>
            <a:srgbClr val="FFF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任意多边形: 形状 4"/>
          <p:cNvSpPr/>
          <p:nvPr userDrawn="1"/>
        </p:nvSpPr>
        <p:spPr>
          <a:xfrm>
            <a:off x="1" y="6511636"/>
            <a:ext cx="11308772" cy="346364"/>
          </a:xfrm>
          <a:custGeom>
            <a:avLst/>
            <a:gdLst>
              <a:gd name="connsiteX0" fmla="*/ 0 w 11308772"/>
              <a:gd name="connsiteY0" fmla="*/ 0 h 346364"/>
              <a:gd name="connsiteX1" fmla="*/ 11210635 w 11308772"/>
              <a:gd name="connsiteY1" fmla="*/ 0 h 346364"/>
              <a:gd name="connsiteX2" fmla="*/ 11308772 w 11308772"/>
              <a:gd name="connsiteY2" fmla="*/ 117764 h 346364"/>
              <a:gd name="connsiteX3" fmla="*/ 11118272 w 11308772"/>
              <a:gd name="connsiteY3" fmla="*/ 346364 h 346364"/>
              <a:gd name="connsiteX4" fmla="*/ 0 w 11308772"/>
              <a:gd name="connsiteY4" fmla="*/ 346364 h 346364"/>
              <a:gd name="connsiteX5" fmla="*/ 0 w 11308772"/>
              <a:gd name="connsiteY5" fmla="*/ 0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8772" h="346364">
                <a:moveTo>
                  <a:pt x="0" y="0"/>
                </a:moveTo>
                <a:lnTo>
                  <a:pt x="11210635" y="0"/>
                </a:lnTo>
                <a:lnTo>
                  <a:pt x="11308772" y="117764"/>
                </a:lnTo>
                <a:lnTo>
                  <a:pt x="11118272" y="346364"/>
                </a:lnTo>
                <a:lnTo>
                  <a:pt x="0" y="3463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1308773" y="6511636"/>
            <a:ext cx="883228" cy="346364"/>
          </a:xfrm>
          <a:custGeom>
            <a:avLst/>
            <a:gdLst>
              <a:gd name="connsiteX0" fmla="*/ 92363 w 883228"/>
              <a:gd name="connsiteY0" fmla="*/ 0 h 346364"/>
              <a:gd name="connsiteX1" fmla="*/ 883228 w 883228"/>
              <a:gd name="connsiteY1" fmla="*/ 0 h 346364"/>
              <a:gd name="connsiteX2" fmla="*/ 883228 w 883228"/>
              <a:gd name="connsiteY2" fmla="*/ 346364 h 346364"/>
              <a:gd name="connsiteX3" fmla="*/ 0 w 883228"/>
              <a:gd name="connsiteY3" fmla="*/ 346364 h 346364"/>
              <a:gd name="connsiteX4" fmla="*/ 190499 w 883228"/>
              <a:gd name="connsiteY4" fmla="*/ 117764 h 346364"/>
              <a:gd name="connsiteX5" fmla="*/ 92363 w 883228"/>
              <a:gd name="connsiteY5" fmla="*/ 0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3228" h="346364">
                <a:moveTo>
                  <a:pt x="92363" y="0"/>
                </a:moveTo>
                <a:lnTo>
                  <a:pt x="883228" y="0"/>
                </a:lnTo>
                <a:lnTo>
                  <a:pt x="883228" y="346364"/>
                </a:lnTo>
                <a:lnTo>
                  <a:pt x="0" y="346364"/>
                </a:lnTo>
                <a:lnTo>
                  <a:pt x="190499" y="117764"/>
                </a:lnTo>
                <a:lnTo>
                  <a:pt x="923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箭头: V 形 6"/>
          <p:cNvSpPr/>
          <p:nvPr userDrawn="1"/>
        </p:nvSpPr>
        <p:spPr>
          <a:xfrm>
            <a:off x="10876596" y="6400800"/>
            <a:ext cx="380999" cy="457200"/>
          </a:xfrm>
          <a:prstGeom prst="chevron">
            <a:avLst/>
          </a:prstGeom>
          <a:solidFill>
            <a:srgbClr val="FFFBF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灯片编号占位符 4"/>
          <p:cNvSpPr txBox="1"/>
          <p:nvPr userDrawn="1"/>
        </p:nvSpPr>
        <p:spPr>
          <a:xfrm>
            <a:off x="11506200" y="64827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8B8013-D063-42B5-BBD6-E0D27C213886}" type="slidenum">
              <a:rPr lang="zh-CN" altLang="en-US" sz="1400" smtClean="0">
                <a:solidFill>
                  <a:schemeClr val="bg1"/>
                </a:solidFill>
              </a:rPr>
              <a:pPr/>
              <a:t>‹#›</a:t>
            </a:fld>
            <a:endParaRPr lang="zh-CN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47840"/>
          </a:xfrm>
          <a:prstGeom prst="rect">
            <a:avLst/>
          </a:prstGeom>
          <a:solidFill>
            <a:srgbClr val="FFF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任意多边形: 形状 4"/>
          <p:cNvSpPr/>
          <p:nvPr userDrawn="1"/>
        </p:nvSpPr>
        <p:spPr>
          <a:xfrm>
            <a:off x="1" y="6511636"/>
            <a:ext cx="11308772" cy="346364"/>
          </a:xfrm>
          <a:custGeom>
            <a:avLst/>
            <a:gdLst>
              <a:gd name="connsiteX0" fmla="*/ 0 w 11308772"/>
              <a:gd name="connsiteY0" fmla="*/ 0 h 346364"/>
              <a:gd name="connsiteX1" fmla="*/ 11210635 w 11308772"/>
              <a:gd name="connsiteY1" fmla="*/ 0 h 346364"/>
              <a:gd name="connsiteX2" fmla="*/ 11308772 w 11308772"/>
              <a:gd name="connsiteY2" fmla="*/ 117764 h 346364"/>
              <a:gd name="connsiteX3" fmla="*/ 11118272 w 11308772"/>
              <a:gd name="connsiteY3" fmla="*/ 346364 h 346364"/>
              <a:gd name="connsiteX4" fmla="*/ 0 w 11308772"/>
              <a:gd name="connsiteY4" fmla="*/ 346364 h 346364"/>
              <a:gd name="connsiteX5" fmla="*/ 0 w 11308772"/>
              <a:gd name="connsiteY5" fmla="*/ 0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8772" h="346364">
                <a:moveTo>
                  <a:pt x="0" y="0"/>
                </a:moveTo>
                <a:lnTo>
                  <a:pt x="11210635" y="0"/>
                </a:lnTo>
                <a:lnTo>
                  <a:pt x="11308772" y="117764"/>
                </a:lnTo>
                <a:lnTo>
                  <a:pt x="11118272" y="346364"/>
                </a:lnTo>
                <a:lnTo>
                  <a:pt x="0" y="3463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1308773" y="6511636"/>
            <a:ext cx="883228" cy="346364"/>
          </a:xfrm>
          <a:custGeom>
            <a:avLst/>
            <a:gdLst>
              <a:gd name="connsiteX0" fmla="*/ 92363 w 883228"/>
              <a:gd name="connsiteY0" fmla="*/ 0 h 346364"/>
              <a:gd name="connsiteX1" fmla="*/ 883228 w 883228"/>
              <a:gd name="connsiteY1" fmla="*/ 0 h 346364"/>
              <a:gd name="connsiteX2" fmla="*/ 883228 w 883228"/>
              <a:gd name="connsiteY2" fmla="*/ 346364 h 346364"/>
              <a:gd name="connsiteX3" fmla="*/ 0 w 883228"/>
              <a:gd name="connsiteY3" fmla="*/ 346364 h 346364"/>
              <a:gd name="connsiteX4" fmla="*/ 190499 w 883228"/>
              <a:gd name="connsiteY4" fmla="*/ 117764 h 346364"/>
              <a:gd name="connsiteX5" fmla="*/ 92363 w 883228"/>
              <a:gd name="connsiteY5" fmla="*/ 0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3228" h="346364">
                <a:moveTo>
                  <a:pt x="92363" y="0"/>
                </a:moveTo>
                <a:lnTo>
                  <a:pt x="883228" y="0"/>
                </a:lnTo>
                <a:lnTo>
                  <a:pt x="883228" y="346364"/>
                </a:lnTo>
                <a:lnTo>
                  <a:pt x="0" y="346364"/>
                </a:lnTo>
                <a:lnTo>
                  <a:pt x="190499" y="117764"/>
                </a:lnTo>
                <a:lnTo>
                  <a:pt x="923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箭头: V 形 6"/>
          <p:cNvSpPr/>
          <p:nvPr userDrawn="1"/>
        </p:nvSpPr>
        <p:spPr>
          <a:xfrm>
            <a:off x="10876596" y="6400800"/>
            <a:ext cx="380999" cy="457200"/>
          </a:xfrm>
          <a:prstGeom prst="chevron">
            <a:avLst/>
          </a:prstGeom>
          <a:solidFill>
            <a:srgbClr val="FFFBF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灯片编号占位符 4"/>
          <p:cNvSpPr txBox="1"/>
          <p:nvPr userDrawn="1"/>
        </p:nvSpPr>
        <p:spPr>
          <a:xfrm>
            <a:off x="11506200" y="64827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8B8013-D063-42B5-BBD6-E0D27C213886}" type="slidenum">
              <a:rPr lang="zh-CN" altLang="en-US" sz="1400" smtClean="0">
                <a:solidFill>
                  <a:schemeClr val="bg1"/>
                </a:solidFill>
              </a:rPr>
              <a:pPr/>
              <a:t>‹#›</a:t>
            </a:fld>
            <a:endParaRPr lang="zh-CN" altLang="en-US" sz="1400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306881" y="280154"/>
            <a:ext cx="698959" cy="480516"/>
            <a:chOff x="1695209" y="711934"/>
            <a:chExt cx="2238978" cy="1539240"/>
          </a:xfrm>
          <a:solidFill>
            <a:schemeClr val="accent3"/>
          </a:solidFill>
        </p:grpSpPr>
        <p:sp>
          <p:nvSpPr>
            <p:cNvPr id="11" name="箭头: V 形 10"/>
            <p:cNvSpPr/>
            <p:nvPr/>
          </p:nvSpPr>
          <p:spPr>
            <a:xfrm>
              <a:off x="1695209" y="711934"/>
              <a:ext cx="1276481" cy="15392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箭头: V 形 11"/>
            <p:cNvSpPr/>
            <p:nvPr/>
          </p:nvSpPr>
          <p:spPr>
            <a:xfrm>
              <a:off x="2657706" y="711934"/>
              <a:ext cx="1276481" cy="15392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9724030" y="1"/>
            <a:ext cx="2272352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箭头: V 形 23"/>
          <p:cNvSpPr/>
          <p:nvPr userDrawn="1"/>
        </p:nvSpPr>
        <p:spPr>
          <a:xfrm>
            <a:off x="5139055" y="54610"/>
            <a:ext cx="5833745" cy="7034530"/>
          </a:xfrm>
          <a:prstGeom prst="chevron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箭头: V 形 24"/>
          <p:cNvSpPr/>
          <p:nvPr userDrawn="1"/>
        </p:nvSpPr>
        <p:spPr>
          <a:xfrm>
            <a:off x="6936740" y="54610"/>
            <a:ext cx="5833745" cy="7034530"/>
          </a:xfrm>
          <a:prstGeom prst="chevron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0288270" y="592455"/>
            <a:ext cx="1058545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V 形 11"/>
          <p:cNvSpPr/>
          <p:nvPr userDrawn="1"/>
        </p:nvSpPr>
        <p:spPr>
          <a:xfrm>
            <a:off x="10106025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箭头: V 形 12"/>
          <p:cNvSpPr/>
          <p:nvPr userDrawn="1"/>
        </p:nvSpPr>
        <p:spPr>
          <a:xfrm>
            <a:off x="1021080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箭头: V 形 13"/>
          <p:cNvSpPr/>
          <p:nvPr userDrawn="1"/>
        </p:nvSpPr>
        <p:spPr>
          <a:xfrm>
            <a:off x="1031621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箭头: V 形 14"/>
          <p:cNvSpPr/>
          <p:nvPr userDrawn="1"/>
        </p:nvSpPr>
        <p:spPr>
          <a:xfrm>
            <a:off x="10420985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箭头: V 形 15"/>
          <p:cNvSpPr/>
          <p:nvPr userDrawn="1"/>
        </p:nvSpPr>
        <p:spPr>
          <a:xfrm>
            <a:off x="1052576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箭头: V 形 16"/>
          <p:cNvSpPr/>
          <p:nvPr userDrawn="1"/>
        </p:nvSpPr>
        <p:spPr>
          <a:xfrm>
            <a:off x="1063117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箭头: V 形 17"/>
          <p:cNvSpPr/>
          <p:nvPr userDrawn="1"/>
        </p:nvSpPr>
        <p:spPr>
          <a:xfrm>
            <a:off x="10735945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箭头: V 形 18"/>
          <p:cNvSpPr/>
          <p:nvPr userDrawn="1"/>
        </p:nvSpPr>
        <p:spPr>
          <a:xfrm>
            <a:off x="1084072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箭头: V 形 19"/>
          <p:cNvSpPr/>
          <p:nvPr userDrawn="1"/>
        </p:nvSpPr>
        <p:spPr>
          <a:xfrm>
            <a:off x="1094613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箭头: V 形 20"/>
          <p:cNvSpPr/>
          <p:nvPr userDrawn="1"/>
        </p:nvSpPr>
        <p:spPr>
          <a:xfrm>
            <a:off x="11050905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箭头: V 形 21"/>
          <p:cNvSpPr/>
          <p:nvPr userDrawn="1"/>
        </p:nvSpPr>
        <p:spPr>
          <a:xfrm>
            <a:off x="11155680" y="457200"/>
            <a:ext cx="313055" cy="584835"/>
          </a:xfrm>
          <a:prstGeom prst="chevron">
            <a:avLst>
              <a:gd name="adj" fmla="val 7878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A63D-7BB6-4F2F-B9B1-FA614FB9C58A}" type="datetimeFigureOut">
              <a:rPr lang="zh-CN" altLang="en-US" smtClean="0"/>
              <a:pPr/>
              <a:t>2020/7/28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8013-D063-42B5-BBD6-E0D27C2138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1985" y="3802878"/>
            <a:ext cx="64481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4000" dirty="0">
                <a:solidFill>
                  <a:schemeClr val="bg1"/>
                </a:solidFill>
                <a:cs typeface="+mn-ea"/>
                <a:sym typeface="+mn-lt"/>
              </a:rPr>
              <a:t>政策图解</a:t>
            </a:r>
          </a:p>
        </p:txBody>
      </p:sp>
      <p:sp>
        <p:nvSpPr>
          <p:cNvPr id="5" name="矩形 4"/>
          <p:cNvSpPr/>
          <p:nvPr/>
        </p:nvSpPr>
        <p:spPr>
          <a:xfrm>
            <a:off x="1813559" y="1558054"/>
            <a:ext cx="864852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《</a:t>
            </a:r>
            <a:r>
              <a:rPr lang="zh-CN" altLang="en-US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舟山市商务局行政审批</a:t>
            </a:r>
            <a:endParaRPr lang="en-US" altLang="zh-CN" sz="6000" b="1" dirty="0" smtClean="0">
              <a:solidFill>
                <a:schemeClr val="bg1"/>
              </a:solidFill>
              <a:effectLst>
                <a:outerShdw blurRad="203200" dist="38100" dir="2700000" algn="tl" rotWithShape="0">
                  <a:prstClr val="black">
                    <a:alpha val="21000"/>
                  </a:prstClr>
                </a:outerShdw>
              </a:effectLst>
              <a:cs typeface="+mn-ea"/>
              <a:sym typeface="+mn-lt"/>
            </a:endParaRPr>
          </a:p>
          <a:p>
            <a:pPr algn="dist"/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 </a:t>
            </a:r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      </a:t>
            </a:r>
            <a:r>
              <a:rPr lang="zh-CN" altLang="en-US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告知承诺办法</a:t>
            </a:r>
            <a:r>
              <a:rPr lang="en-US" altLang="zh-CN" sz="6000" b="1" dirty="0" smtClean="0">
                <a:solidFill>
                  <a:schemeClr val="bg1"/>
                </a:solidFill>
                <a:effectLst>
                  <a:outerShdw blurRad="203200" dist="38100" dir="2700000" algn="tl" rotWithShape="0">
                    <a:prstClr val="black">
                      <a:alpha val="21000"/>
                    </a:prstClr>
                  </a:outerShdw>
                </a:effectLst>
                <a:cs typeface="+mn-ea"/>
                <a:sym typeface="+mn-lt"/>
              </a:rPr>
              <a:t>》</a:t>
            </a:r>
            <a:endParaRPr lang="zh-CN" altLang="zh-CN" sz="6000" b="1" dirty="0">
              <a:solidFill>
                <a:schemeClr val="bg1"/>
              </a:solidFill>
              <a:effectLst>
                <a:outerShdw blurRad="203200" dist="38100" dir="2700000" algn="tl" rotWithShape="0">
                  <a:prstClr val="black">
                    <a:alpha val="21000"/>
                  </a:prst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29743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05   </a:t>
            </a:r>
            <a:r>
              <a:rPr lang="zh-CN" altLang="en-US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适用范围</a:t>
            </a:r>
            <a:endParaRPr lang="zh-CN" altLang="en-US" sz="28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73150" y="1685290"/>
            <a:ext cx="997966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2"/>
                </a:solidFill>
                <a:ea typeface="微软雅黑" panose="020B0503020204020204" charset="-122"/>
                <a:cs typeface="微软雅黑" panose="020B0503020204020204" charset="-122"/>
              </a:rPr>
              <a:t>　　本实施意见自2020年5月26日起施行。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2"/>
                </a:solidFill>
                <a:ea typeface="微软雅黑" panose="020B0503020204020204" charset="-122"/>
                <a:cs typeface="微软雅黑" panose="020B0503020204020204" charset="-122"/>
              </a:rPr>
              <a:t>　　本《意见》适用范围为全市新增5G通信基础设施布点规划所包含的5G基站、室内分布系统及配套机房（设备）建设，陆上通信光缆及海底光（电）缆建设、保护等。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50260" y="332914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主要内容</a:t>
            </a:r>
            <a:endParaRPr lang="zh-CN" altLang="en-US" sz="24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50260" y="254041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政策依据</a:t>
            </a:r>
            <a:endParaRPr lang="zh-CN" altLang="en-US" sz="24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40735" y="177136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政策背景</a:t>
            </a:r>
            <a:endParaRPr lang="zh-CN" altLang="en-US" sz="24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352961" y="1707590"/>
            <a:ext cx="525439" cy="525439"/>
            <a:chOff x="1480782" y="2152725"/>
            <a:chExt cx="525439" cy="525439"/>
          </a:xfrm>
          <a:solidFill>
            <a:schemeClr val="accent2">
              <a:lumMod val="75000"/>
            </a:schemeClr>
          </a:solidFill>
        </p:grpSpPr>
        <p:sp>
          <p:nvSpPr>
            <p:cNvPr id="9" name="矩形: 圆角 8"/>
            <p:cNvSpPr/>
            <p:nvPr/>
          </p:nvSpPr>
          <p:spPr>
            <a:xfrm>
              <a:off x="1480782" y="2152725"/>
              <a:ext cx="525439" cy="525439"/>
            </a:xfrm>
            <a:prstGeom prst="roundRect">
              <a:avLst>
                <a:gd name="adj" fmla="val 10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498883" y="2184611"/>
              <a:ext cx="489236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sz="2400" b="1" spc="-150" dirty="0">
                  <a:solidFill>
                    <a:schemeClr val="bg1"/>
                  </a:solidFill>
                </a:rPr>
                <a:t>01</a:t>
              </a:r>
              <a:endParaRPr lang="zh-CN" altLang="en-US" sz="2400" b="1" spc="-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352961" y="2476636"/>
            <a:ext cx="525439" cy="525439"/>
            <a:chOff x="1480782" y="2152725"/>
            <a:chExt cx="525439" cy="525439"/>
          </a:xfrm>
          <a:solidFill>
            <a:schemeClr val="accent2">
              <a:lumMod val="75000"/>
            </a:schemeClr>
          </a:solidFill>
        </p:grpSpPr>
        <p:sp>
          <p:nvSpPr>
            <p:cNvPr id="13" name="矩形: 圆角 12"/>
            <p:cNvSpPr/>
            <p:nvPr/>
          </p:nvSpPr>
          <p:spPr>
            <a:xfrm>
              <a:off x="1480782" y="2152725"/>
              <a:ext cx="525439" cy="525439"/>
            </a:xfrm>
            <a:prstGeom prst="roundRect">
              <a:avLst>
                <a:gd name="adj" fmla="val 10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498883" y="2184611"/>
              <a:ext cx="489236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sz="2400" b="1" spc="-150" dirty="0">
                  <a:solidFill>
                    <a:schemeClr val="bg1"/>
                  </a:solidFill>
                </a:rPr>
                <a:t>02</a:t>
              </a:r>
              <a:endParaRPr lang="zh-CN" altLang="en-US" sz="2400" b="1" spc="-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352961" y="3265367"/>
            <a:ext cx="525439" cy="525439"/>
            <a:chOff x="1480782" y="2152725"/>
            <a:chExt cx="525439" cy="525439"/>
          </a:xfrm>
          <a:solidFill>
            <a:schemeClr val="accent2">
              <a:lumMod val="75000"/>
            </a:schemeClr>
          </a:solidFill>
        </p:grpSpPr>
        <p:sp>
          <p:nvSpPr>
            <p:cNvPr id="16" name="矩形: 圆角 15"/>
            <p:cNvSpPr/>
            <p:nvPr/>
          </p:nvSpPr>
          <p:spPr>
            <a:xfrm>
              <a:off x="1480782" y="2152725"/>
              <a:ext cx="525439" cy="525439"/>
            </a:xfrm>
            <a:prstGeom prst="roundRect">
              <a:avLst>
                <a:gd name="adj" fmla="val 10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98883" y="2184611"/>
              <a:ext cx="489236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sz="2400" b="1" spc="-150" dirty="0">
                  <a:solidFill>
                    <a:schemeClr val="bg1"/>
                  </a:solidFill>
                </a:rPr>
                <a:t>03</a:t>
              </a:r>
              <a:endParaRPr lang="zh-CN" altLang="en-US" sz="2400" b="1" spc="-15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2208919" y="539745"/>
            <a:ext cx="15872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chemeClr val="accent3"/>
                </a:solidFill>
              </a:rPr>
              <a:t>目 录</a:t>
            </a:r>
          </a:p>
        </p:txBody>
      </p:sp>
      <p:sp>
        <p:nvSpPr>
          <p:cNvPr id="2" name="矩形 1"/>
          <p:cNvSpPr/>
          <p:nvPr/>
        </p:nvSpPr>
        <p:spPr>
          <a:xfrm>
            <a:off x="2950895" y="409050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执行时间</a:t>
            </a:r>
            <a:endParaRPr lang="zh-CN" altLang="en-US" sz="24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353596" y="4026732"/>
            <a:ext cx="525439" cy="525439"/>
            <a:chOff x="1480782" y="2152725"/>
            <a:chExt cx="525439" cy="525439"/>
          </a:xfrm>
          <a:solidFill>
            <a:schemeClr val="accent2">
              <a:lumMod val="75000"/>
            </a:schemeClr>
          </a:solidFill>
        </p:grpSpPr>
        <p:sp>
          <p:nvSpPr>
            <p:cNvPr id="4" name="矩形: 圆角 15"/>
            <p:cNvSpPr/>
            <p:nvPr/>
          </p:nvSpPr>
          <p:spPr>
            <a:xfrm>
              <a:off x="1480782" y="2152725"/>
              <a:ext cx="525439" cy="525439"/>
            </a:xfrm>
            <a:prstGeom prst="roundRect">
              <a:avLst>
                <a:gd name="adj" fmla="val 10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498883" y="2184611"/>
              <a:ext cx="483870" cy="4603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sz="2400" b="1" spc="-150" dirty="0">
                  <a:solidFill>
                    <a:schemeClr val="bg1"/>
                  </a:solidFill>
                </a:rPr>
                <a:t>04</a:t>
              </a:r>
              <a:endParaRPr lang="zh-CN" altLang="en-US" sz="2400" b="1" spc="-15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19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01   </a:t>
            </a:r>
            <a:r>
              <a:rPr lang="zh-CN" altLang="en-US" sz="28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政策背景</a:t>
            </a:r>
            <a:endParaRPr lang="zh-CN" altLang="en-US" sz="28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5185" y="964565"/>
            <a:ext cx="9979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zh-CN" altLang="en-US" sz="2800" b="1" i="1" dirty="0">
                <a:solidFill>
                  <a:srgbClr val="00A2E5"/>
                </a:solidFill>
                <a:latin typeface="+mj-ea"/>
                <a:ea typeface="+mj-ea"/>
                <a:cs typeface="微软雅黑" panose="020B0503020204020204" charset="-122"/>
              </a:rPr>
              <a:t>　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为进一步深化我市行政审批制度改革 </a:t>
            </a:r>
            <a:r>
              <a:rPr lang="en-US" altLang="zh-CN" sz="2800" b="1" dirty="0" smtClean="0">
                <a:solidFill>
                  <a:srgbClr val="00A2E5"/>
                </a:solidFill>
                <a:latin typeface="+mj-ea"/>
                <a:ea typeface="+mj-ea"/>
              </a:rPr>
              <a:t>,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提高行政服务效能 </a:t>
            </a:r>
            <a:r>
              <a:rPr lang="en-US" altLang="zh-CN" sz="2800" b="1" dirty="0" smtClean="0">
                <a:solidFill>
                  <a:srgbClr val="00A2E5"/>
                </a:solidFill>
                <a:latin typeface="+mj-ea"/>
                <a:ea typeface="+mj-ea"/>
              </a:rPr>
              <a:t>,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简化行政审批环节 </a:t>
            </a:r>
            <a:r>
              <a:rPr lang="en-US" altLang="zh-CN" sz="2800" b="1" dirty="0" smtClean="0">
                <a:solidFill>
                  <a:srgbClr val="00A2E5"/>
                </a:solidFill>
                <a:latin typeface="+mj-ea"/>
                <a:ea typeface="+mj-ea"/>
              </a:rPr>
              <a:t>,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方便群众 </a:t>
            </a:r>
            <a:r>
              <a:rPr lang="en-US" altLang="zh-CN" sz="2800" b="1" dirty="0" smtClean="0">
                <a:solidFill>
                  <a:srgbClr val="00A2E5"/>
                </a:solidFill>
                <a:latin typeface="+mj-ea"/>
                <a:ea typeface="+mj-ea"/>
              </a:rPr>
              <a:t>,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改善投资环境</a:t>
            </a:r>
            <a:r>
              <a:rPr lang="zh-CN" altLang="en-US" sz="2800" b="1" i="1" dirty="0" smtClean="0">
                <a:solidFill>
                  <a:srgbClr val="00A2E5"/>
                </a:solidFill>
                <a:latin typeface="+mj-ea"/>
                <a:ea typeface="+mj-ea"/>
              </a:rPr>
              <a:t>。</a:t>
            </a:r>
            <a:endParaRPr lang="zh-CN" altLang="en-US" sz="2800" b="1" i="1" dirty="0">
              <a:solidFill>
                <a:srgbClr val="00A2E5"/>
              </a:solidFill>
              <a:latin typeface="+mj-ea"/>
              <a:ea typeface="+mj-ea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19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   </a:t>
            </a:r>
            <a:r>
              <a:rPr lang="zh-CN" altLang="en-US" sz="28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政策依据</a:t>
            </a:r>
            <a:endParaRPr lang="zh-CN" altLang="en-US" sz="28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2975" y="1236345"/>
            <a:ext cx="9979660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2"/>
                </a:solidFill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《</a:t>
            </a:r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中华人民共和国行政许可法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》《</a:t>
            </a:r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国务院关于在自由贸易试验区开展“证照分离”改革全覆盖试点的通知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》</a:t>
            </a:r>
            <a:endParaRPr lang="zh-CN" altLang="en-US" sz="2800" b="1" dirty="0">
              <a:solidFill>
                <a:srgbClr val="00A2E5"/>
              </a:solidFill>
              <a:latin typeface="+mn-ea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19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03   </a:t>
            </a:r>
            <a:r>
              <a:rPr lang="zh-CN" altLang="en-US" sz="28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主要内容</a:t>
            </a:r>
            <a:endParaRPr lang="zh-CN" altLang="en-US" sz="28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96950" y="1121410"/>
            <a:ext cx="99796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2"/>
                </a:solidFill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zh-CN" altLang="en-US" sz="2800" dirty="0">
                <a:solidFill>
                  <a:srgbClr val="00A2E5"/>
                </a:solidFill>
                <a:latin typeface="+mj-ea"/>
                <a:ea typeface="+mj-ea"/>
                <a:cs typeface="微软雅黑" panose="020B0503020204020204" charset="-122"/>
              </a:rPr>
              <a:t>　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新提级实行告知承诺的审批事项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为“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成品油零售经营资格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审批”“</a:t>
            </a:r>
            <a:r>
              <a:rPr lang="zh-CN" altLang="en-US" sz="2800" b="1" dirty="0" smtClean="0">
                <a:solidFill>
                  <a:srgbClr val="00A2E5"/>
                </a:solidFill>
                <a:latin typeface="+mj-ea"/>
                <a:ea typeface="+mj-ea"/>
              </a:rPr>
              <a:t>对外劳务合作经营资格核准”和“粮食收购资格认定”。</a:t>
            </a:r>
            <a:endParaRPr lang="zh-CN" altLang="en-US" sz="2800" b="1" dirty="0">
              <a:solidFill>
                <a:srgbClr val="00A2E5"/>
              </a:solidFill>
              <a:latin typeface="+mj-ea"/>
              <a:ea typeface="+mj-ea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419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04    </a:t>
            </a:r>
            <a:r>
              <a:rPr lang="zh-CN" altLang="en-US" sz="2800" b="1" dirty="0" smtClean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执行时间</a:t>
            </a:r>
            <a:endParaRPr lang="zh-CN" altLang="en-US" sz="2800" b="1" dirty="0">
              <a:solidFill>
                <a:srgbClr val="1CACE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56335" y="1424763"/>
            <a:ext cx="95758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zh-CN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4705" y="3218815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加大公共资源开放力度</a:t>
            </a:r>
          </a:p>
        </p:txBody>
      </p:sp>
      <p:sp>
        <p:nvSpPr>
          <p:cNvPr id="9" name="矩形 8"/>
          <p:cNvSpPr/>
          <p:nvPr/>
        </p:nvSpPr>
        <p:spPr>
          <a:xfrm>
            <a:off x="1281184" y="1256047"/>
            <a:ext cx="7363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上述政策措施自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2020</a:t>
            </a:r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年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4</a:t>
            </a:r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月</a:t>
            </a:r>
            <a:r>
              <a:rPr lang="en-US" altLang="zh-CN" sz="2800" b="1" dirty="0" smtClean="0">
                <a:solidFill>
                  <a:srgbClr val="00A2E5"/>
                </a:solidFill>
                <a:latin typeface="+mn-ea"/>
              </a:rPr>
              <a:t>9</a:t>
            </a:r>
            <a:r>
              <a:rPr lang="zh-CN" altLang="en-US" sz="2800" b="1" dirty="0" smtClean="0">
                <a:solidFill>
                  <a:srgbClr val="00A2E5"/>
                </a:solidFill>
                <a:latin typeface="+mn-ea"/>
              </a:rPr>
              <a:t>日起执行。</a:t>
            </a:r>
            <a:endParaRPr lang="zh-CN" altLang="en-US" sz="2800" b="1" dirty="0">
              <a:solidFill>
                <a:srgbClr val="00A2E5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964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04    </a:t>
            </a:r>
            <a:r>
              <a:rPr lang="zh-CN" altLang="en-US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主要任务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6335" y="2082165"/>
            <a:ext cx="957580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推进公共资源需求统筹，对开放的公共资源由铁塔舟山分公司统筹各通信运营商建设需求，统一提供需求清单，向公共资源管理人、产权人或使用人提出书面申请。</a:t>
            </a:r>
          </a:p>
          <a:p>
            <a:pPr indent="381000" algn="just" fontAlgn="auto">
              <a:lnSpc>
                <a:spcPct val="12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强化5G 移动通信基础设施建设统筹，扎实推进基站、机房、基站接入传输线路及附属设施的共建共享。</a:t>
            </a:r>
          </a:p>
          <a:p>
            <a:pPr indent="381000" algn="just" fontAlgn="auto">
              <a:lnSpc>
                <a:spcPct val="12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统筹实施公共交通类、建筑楼宇类及住宅小区等多业主商住楼的5G 室内分布系统建设，能利用原设施共享的不新建，能共建的不独建。</a:t>
            </a:r>
          </a:p>
          <a:p>
            <a:pPr indent="381000" algn="just" fontAlgn="auto">
              <a:lnSpc>
                <a:spcPct val="12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在统筹共建原则下，鼓励其他企业按照市场化机制，参与基站基础建设，实施前告知经信部门。</a:t>
            </a:r>
          </a:p>
        </p:txBody>
      </p:sp>
      <p:sp>
        <p:nvSpPr>
          <p:cNvPr id="26" name="箭头: 五边形 25"/>
          <p:cNvSpPr/>
          <p:nvPr/>
        </p:nvSpPr>
        <p:spPr>
          <a:xfrm>
            <a:off x="1073150" y="1474470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25500" y="1536700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加强公共资源统筹共享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964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04    </a:t>
            </a:r>
            <a:r>
              <a:rPr lang="zh-CN" altLang="en-US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主要任务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6335" y="2082165"/>
            <a:ext cx="957580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新建住宅小区，需严格按照《舟山市建筑物移动通信基础设施设计导则》）执行，符合规划要求、满足图审规范、同步项目施工、达到验收标准。</a:t>
            </a:r>
          </a:p>
          <a:p>
            <a:pPr indent="381000" algn="just" fontAlgn="auto">
              <a:lnSpc>
                <a:spcPct val="12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存量住宅小区，有序引导开放住宅小区的相关共用设施，物业公司不得对移动通信基础设施建设方违规收取费用。</a:t>
            </a:r>
          </a:p>
        </p:txBody>
      </p:sp>
      <p:sp>
        <p:nvSpPr>
          <p:cNvPr id="26" name="箭头: 五边形 25"/>
          <p:cNvSpPr/>
          <p:nvPr/>
        </p:nvSpPr>
        <p:spPr>
          <a:xfrm>
            <a:off x="1073150" y="1474470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25500" y="1536700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规范住宅小区建设环境</a:t>
            </a:r>
          </a:p>
        </p:txBody>
      </p:sp>
      <p:sp>
        <p:nvSpPr>
          <p:cNvPr id="5" name="箭头: 五边形 25"/>
          <p:cNvSpPr/>
          <p:nvPr/>
        </p:nvSpPr>
        <p:spPr>
          <a:xfrm>
            <a:off x="1062355" y="3766820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14705" y="3829050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落实“四同步”建设机制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65225" y="4394200"/>
            <a:ext cx="957580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市政、水利、交通等领域大型公共设施和海底管廊的规划设计、项目立项时须一并考虑通信基础设施建设，确保通信设施与主工程同步规划、同步设计、同步施工、同步验收，铁塔舟山分公司要积极参与相关规划实施全过程，与各通信运营商及建设单位做好沟通衔接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2932" y="258802"/>
            <a:ext cx="23964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04    </a:t>
            </a:r>
            <a:r>
              <a:rPr lang="zh-CN" altLang="en-US" sz="2800" b="1" dirty="0">
                <a:solidFill>
                  <a:srgbClr val="1CACE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主要任务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6335" y="2082165"/>
            <a:ext cx="95758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实现基站建设一站式审批</a:t>
            </a:r>
          </a:p>
        </p:txBody>
      </p:sp>
      <p:sp>
        <p:nvSpPr>
          <p:cNvPr id="26" name="箭头: 五边形 25"/>
          <p:cNvSpPr/>
          <p:nvPr/>
        </p:nvSpPr>
        <p:spPr>
          <a:xfrm>
            <a:off x="1073150" y="1474470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25500" y="1536700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优化申报审批流程</a:t>
            </a:r>
          </a:p>
        </p:txBody>
      </p:sp>
      <p:sp>
        <p:nvSpPr>
          <p:cNvPr id="5" name="箭头: 五边形 25"/>
          <p:cNvSpPr/>
          <p:nvPr/>
        </p:nvSpPr>
        <p:spPr>
          <a:xfrm>
            <a:off x="1062355" y="2625090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14705" y="2687320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加大电力保障力度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65225" y="3252470"/>
            <a:ext cx="95758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引导国网舟山供电公司加大对5G 通信基站及配套基础设施电力保障力度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65225" y="4551680"/>
            <a:ext cx="95758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00" algn="just" fontAlgn="auto">
              <a:lnSpc>
                <a:spcPct val="12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实现基站建设一站式审批</a:t>
            </a:r>
          </a:p>
        </p:txBody>
      </p:sp>
      <p:sp>
        <p:nvSpPr>
          <p:cNvPr id="9" name="箭头: 五边形 25"/>
          <p:cNvSpPr/>
          <p:nvPr/>
        </p:nvSpPr>
        <p:spPr>
          <a:xfrm>
            <a:off x="1082040" y="3943985"/>
            <a:ext cx="7260590" cy="523240"/>
          </a:xfrm>
          <a:prstGeom prst="homePlate">
            <a:avLst>
              <a:gd name="adj" fmla="val 375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34390" y="4006215"/>
            <a:ext cx="497078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l"/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营造通信行业发展良好环境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海边度假风">
      <a:dk1>
        <a:srgbClr val="000000"/>
      </a:dk1>
      <a:lt1>
        <a:srgbClr val="FFFFFF"/>
      </a:lt1>
      <a:dk2>
        <a:srgbClr val="B5D5E7"/>
      </a:dk2>
      <a:lt2>
        <a:srgbClr val="90CCF7"/>
      </a:lt2>
      <a:accent1>
        <a:srgbClr val="68A0BB"/>
      </a:accent1>
      <a:accent2>
        <a:srgbClr val="017CCB"/>
      </a:accent2>
      <a:accent3>
        <a:srgbClr val="00A2E5"/>
      </a:accent3>
      <a:accent4>
        <a:srgbClr val="0166B9"/>
      </a:accent4>
      <a:accent5>
        <a:srgbClr val="FFF6E6"/>
      </a:accent5>
      <a:accent6>
        <a:srgbClr val="DECCBB"/>
      </a:accent6>
      <a:hlink>
        <a:srgbClr val="DB9C48"/>
      </a:hlink>
      <a:folHlink>
        <a:srgbClr val="EBCAA6"/>
      </a:folHlink>
    </a:clrScheme>
    <a:fontScheme name="cked1glg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374</Words>
  <Application>WPS 演示</Application>
  <PresentationFormat>自定义</PresentationFormat>
  <Paragraphs>44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WIN10</dc:creator>
  <cp:lastModifiedBy>李旖旎</cp:lastModifiedBy>
  <cp:revision>38</cp:revision>
  <dcterms:created xsi:type="dcterms:W3CDTF">2019-08-15T03:11:00Z</dcterms:created>
  <dcterms:modified xsi:type="dcterms:W3CDTF">2020-07-28T13:53:27Z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