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65" r:id="rId2"/>
    <p:sldId id="267" r:id="rId3"/>
    <p:sldId id="268" r:id="rId4"/>
    <p:sldId id="336" r:id="rId5"/>
    <p:sldId id="300" r:id="rId6"/>
    <p:sldId id="298" r:id="rId7"/>
    <p:sldId id="318" r:id="rId8"/>
    <p:sldId id="339" r:id="rId9"/>
    <p:sldId id="341" r:id="rId10"/>
    <p:sldId id="277" r:id="rId11"/>
    <p:sldId id="340" r:id="rId12"/>
    <p:sldId id="342" r:id="rId13"/>
    <p:sldId id="344" r:id="rId14"/>
    <p:sldId id="323" r:id="rId15"/>
    <p:sldId id="327" r:id="rId16"/>
    <p:sldId id="328" r:id="rId17"/>
    <p:sldId id="329" r:id="rId18"/>
    <p:sldId id="330" r:id="rId19"/>
    <p:sldId id="281" r:id="rId20"/>
  </p:sldIdLst>
  <p:sldSz cx="12192000" cy="6858000"/>
  <p:notesSz cx="6858000" cy="9144000"/>
  <p:embeddedFontLst>
    <p:embeddedFont>
      <p:font typeface="华文中宋" panose="02010600040101010101" pitchFamily="2" charset="-122"/>
      <p:regular r:id="rId22"/>
    </p:embeddedFont>
    <p:embeddedFont>
      <p:font typeface="汉仪润圆-65简" panose="02010600030101010101" charset="-122"/>
      <p:regular r:id="rId23"/>
    </p:embeddedFont>
    <p:embeddedFont>
      <p:font typeface="华文宋体" panose="02010600040101010101" pitchFamily="2" charset="-122"/>
      <p:regular r:id="rId24"/>
    </p:embeddedFont>
    <p:embeddedFont>
      <p:font typeface="微软雅黑" panose="020B0503020204020204" pitchFamily="34" charset="-122"/>
      <p:regular r:id="rId25"/>
      <p:bold r:id="rId26"/>
    </p:embeddedFont>
    <p:embeddedFont>
      <p:font typeface="汉仪细行楷W" panose="02010600030101010101" charset="-122"/>
      <p:regular r:id="rId27"/>
    </p:embeddedFont>
    <p:embeddedFont>
      <p:font typeface="Calibri" panose="020F0502020204030204" pitchFamily="34" charset="0"/>
      <p:regular r:id="rId28"/>
      <p:bold r:id="rId29"/>
      <p:italic r:id="rId30"/>
      <p:boldItalic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A49E"/>
    <a:srgbClr val="2CB5B5"/>
    <a:srgbClr val="66B2AD"/>
    <a:srgbClr val="E3F1F0"/>
    <a:srgbClr val="B03029"/>
    <a:srgbClr val="0E334D"/>
    <a:srgbClr val="DAEDEC"/>
    <a:srgbClr val="FBA92D"/>
    <a:srgbClr val="EF4136"/>
    <a:srgbClr val="F09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29" autoAdjust="0"/>
  </p:normalViewPr>
  <p:slideViewPr>
    <p:cSldViewPr snapToGrid="0" showGuides="1">
      <p:cViewPr>
        <p:scale>
          <a:sx n="86" d="100"/>
          <a:sy n="86" d="100"/>
        </p:scale>
        <p:origin x="-1458" y="-606"/>
      </p:cViewPr>
      <p:guideLst>
        <p:guide orient="horz" pos="2201"/>
        <p:guide orient="horz" pos="3906"/>
        <p:guide orient="horz" pos="583"/>
        <p:guide orient="horz" pos="846"/>
        <p:guide pos="3913"/>
        <p:guide pos="438"/>
        <p:guide pos="7315"/>
        <p:guide pos="597"/>
        <p:guide pos="846"/>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42"/>
    </p:cViewPr>
  </p:sorterViewPr>
  <p:notesViewPr>
    <p:cSldViewPr snapToGrid="0" showGuides="1">
      <p:cViewPr varScale="1">
        <p:scale>
          <a:sx n="88" d="100"/>
          <a:sy n="88" d="100"/>
        </p:scale>
        <p:origin x="3822" y="102"/>
      </p:cViewPr>
      <p:guideLst>
        <p:guide orient="horz" pos="2935"/>
        <p:guide pos="22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chemeClr val="accent4"/>
              </a:solidFill>
              <a:ln>
                <a:noFill/>
              </a:ln>
              <a:effectLst/>
            </c:spPr>
          </c:dPt>
          <c:dPt>
            <c:idx val="1"/>
            <c:bubble3D val="0"/>
            <c:spPr>
              <a:solidFill>
                <a:schemeClr val="accent1"/>
              </a:solidFill>
              <a:ln>
                <a:noFill/>
              </a:ln>
              <a:effectLst/>
            </c:spPr>
          </c:dPt>
          <c:dPt>
            <c:idx val="2"/>
            <c:bubble3D val="0"/>
            <c:spPr>
              <a:solidFill>
                <a:schemeClr val="accent4"/>
              </a:solidFill>
              <a:ln>
                <a:noFill/>
              </a:ln>
              <a:effectLst/>
            </c:spPr>
          </c:dPt>
          <c:dPt>
            <c:idx val="3"/>
            <c:bubble3D val="0"/>
            <c:spPr>
              <a:solidFill>
                <a:schemeClr val="accent3"/>
              </a:solidFill>
              <a:ln>
                <a:noFill/>
              </a:ln>
              <a:effectLst/>
            </c:spPr>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25</c:v>
                </c:pt>
                <c:pt idx="1">
                  <c:v>40</c:v>
                </c:pt>
                <c:pt idx="2">
                  <c:v>15</c:v>
                </c:pt>
                <c:pt idx="3">
                  <c:v>20</c:v>
                </c:pt>
              </c:numCache>
            </c:numRef>
          </c:val>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EA647-F983-4BDD-BB08-D4D37D5FD6D2}" type="datetimeFigureOut">
              <a:rPr lang="zh-CN" altLang="en-US" smtClean="0"/>
              <a:t>2021/2/4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5910-920B-4C9A-AB10-19E0612BCBA2}" type="slidenum">
              <a:rPr lang="zh-CN" altLang="en-US" smtClean="0"/>
              <a:t>‹#›</a:t>
            </a:fld>
            <a:endParaRPr lang="zh-CN" altLang="en-US"/>
          </a:p>
        </p:txBody>
      </p:sp>
    </p:spTree>
    <p:extLst>
      <p:ext uri="{BB962C8B-B14F-4D97-AF65-F5344CB8AC3E}">
        <p14:creationId xmlns:p14="http://schemas.microsoft.com/office/powerpoint/2010/main" val="30795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背景3">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BCF756-00CF-4010-8094-E4263401487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背景1">
    <p:spTree>
      <p:nvGrpSpPr>
        <p:cNvPr id="1" name=""/>
        <p:cNvGrpSpPr/>
        <p:nvPr/>
      </p:nvGrpSpPr>
      <p:grpSpPr>
        <a:xfrm>
          <a:off x="0" y="0"/>
          <a:ext cx="0" cy="0"/>
          <a:chOff x="0" y="0"/>
          <a:chExt cx="0" cy="0"/>
        </a:xfrm>
      </p:grpSpPr>
      <p:sp>
        <p:nvSpPr>
          <p:cNvPr id="6" name="矩形 5"/>
          <p:cNvSpPr/>
          <p:nvPr/>
        </p:nvSpPr>
        <p:spPr>
          <a:xfrm>
            <a:off x="-32951" y="0"/>
            <a:ext cx="11592000" cy="6858000"/>
          </a:xfrm>
          <a:prstGeom prst="rect">
            <a:avLst/>
          </a:prstGeom>
          <a:solidFill>
            <a:srgbClr val="3D8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53037" y="0"/>
            <a:ext cx="519560" cy="6858000"/>
            <a:chOff x="953037" y="0"/>
            <a:chExt cx="519560" cy="6858000"/>
          </a:xfrm>
        </p:grpSpPr>
        <p:sp>
          <p:nvSpPr>
            <p:cNvPr id="12" name="矩形 11"/>
            <p:cNvSpPr/>
            <p:nvPr/>
          </p:nvSpPr>
          <p:spPr>
            <a:xfrm>
              <a:off x="953037" y="0"/>
              <a:ext cx="252000" cy="6858000"/>
            </a:xfrm>
            <a:prstGeom prst="rect">
              <a:avLst/>
            </a:prstGeom>
            <a:solidFill>
              <a:srgbClr val="609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20597" y="0"/>
              <a:ext cx="252000" cy="6858000"/>
            </a:xfrm>
            <a:prstGeom prst="rect">
              <a:avLst/>
            </a:prstGeom>
            <a:solidFill>
              <a:srgbClr val="285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1559049" y="0"/>
            <a:ext cx="511809" cy="6858000"/>
            <a:chOff x="11559049" y="0"/>
            <a:chExt cx="511809" cy="6858000"/>
          </a:xfrm>
        </p:grpSpPr>
        <p:sp>
          <p:nvSpPr>
            <p:cNvPr id="9" name="矩形 8"/>
            <p:cNvSpPr/>
            <p:nvPr/>
          </p:nvSpPr>
          <p:spPr>
            <a:xfrm>
              <a:off x="11559049" y="0"/>
              <a:ext cx="180000" cy="6858000"/>
            </a:xfrm>
            <a:prstGeom prst="rect">
              <a:avLst/>
            </a:prstGeom>
            <a:solidFill>
              <a:srgbClr val="A2A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875524" y="0"/>
              <a:ext cx="45719" cy="6858000"/>
            </a:xfrm>
            <a:prstGeom prst="rect">
              <a:avLst/>
            </a:prstGeom>
            <a:solidFill>
              <a:srgbClr val="A2A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2034858" y="0"/>
              <a:ext cx="36000" cy="6858000"/>
            </a:xfrm>
            <a:prstGeom prst="rect">
              <a:avLst/>
            </a:prstGeom>
            <a:solidFill>
              <a:srgbClr val="A2A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日期占位符 1"/>
          <p:cNvSpPr>
            <a:spLocks noGrp="1"/>
          </p:cNvSpPr>
          <p:nvPr userDrawn="1">
            <p:ph type="dt" sz="half" idx="10"/>
          </p:nvPr>
        </p:nvSpPr>
        <p:spPr/>
        <p:txBody>
          <a:bodyPr/>
          <a:lstStyle/>
          <a:p>
            <a:fld id="{AE277DCF-C454-4DE1-BFB6-41213D3671BC}" type="datetimeFigureOut">
              <a:rPr lang="zh-CN" altLang="en-US" smtClean="0"/>
              <a:t>2021/2/4</a:t>
            </a:fld>
            <a:endParaRPr lang="zh-CN" altLang="en-US"/>
          </a:p>
        </p:txBody>
      </p:sp>
      <p:sp>
        <p:nvSpPr>
          <p:cNvPr id="3" name="页脚占位符 2"/>
          <p:cNvSpPr>
            <a:spLocks noGrp="1"/>
          </p:cNvSpPr>
          <p:nvPr userDrawn="1">
            <p:ph type="ftr" sz="quarter" idx="11"/>
          </p:nvPr>
        </p:nvSpPr>
        <p:spPr/>
        <p:txBody>
          <a:bodyPr/>
          <a:lstStyle/>
          <a:p>
            <a:endParaRPr lang="zh-CN" altLang="en-US"/>
          </a:p>
        </p:txBody>
      </p:sp>
      <p:sp>
        <p:nvSpPr>
          <p:cNvPr id="4" name="灯片编号占位符 3"/>
          <p:cNvSpPr>
            <a:spLocks noGrp="1"/>
          </p:cNvSpPr>
          <p:nvPr userDrawn="1">
            <p:ph type="sldNum" sz="quarter" idx="12"/>
          </p:nvPr>
        </p:nvSpPr>
        <p:spPr/>
        <p:txBody>
          <a:bodyPr/>
          <a:lstStyle/>
          <a:p>
            <a:fld id="{63BCF756-00CF-4010-8094-E4263401487D}" type="slidenum">
              <a:rPr lang="zh-CN" altLang="en-US" smtClean="0"/>
              <a:t>‹#›</a:t>
            </a:fld>
            <a:endParaRPr lang="zh-CN" altLang="en-US"/>
          </a:p>
        </p:txBody>
      </p:sp>
      <p:pic>
        <p:nvPicPr>
          <p:cNvPr id="52" name="图片 51"/>
          <p:cNvPicPr>
            <a:picLocks noChangeAspect="1"/>
          </p:cNvPicPr>
          <p:nvPr userDrawn="1"/>
        </p:nvPicPr>
        <p:blipFill>
          <a:blip r:embed="rId2"/>
          <a:stretch>
            <a:fillRect/>
          </a:stretch>
        </p:blipFill>
        <p:spPr>
          <a:xfrm>
            <a:off x="-219186" y="322577"/>
            <a:ext cx="993734" cy="6200169"/>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背景2">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rgbClr val="E3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AE277DCF-C454-4DE1-BFB6-41213D3671BC}" type="datetimeFigureOut">
              <a:rPr lang="zh-CN" altLang="en-US" smtClean="0"/>
              <a:t>2021/2/4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BCF756-00CF-4010-8094-E4263401487D}" type="slidenum">
              <a:rPr lang="zh-CN" altLang="en-US" smtClean="0"/>
              <a:t>‹#›</a:t>
            </a:fld>
            <a:endParaRPr lang="zh-CN" altLang="en-US"/>
          </a:p>
        </p:txBody>
      </p:sp>
      <p:cxnSp>
        <p:nvCxnSpPr>
          <p:cNvPr id="43" name="直接连接符 42"/>
          <p:cNvCxnSpPr/>
          <p:nvPr userDrawn="1"/>
        </p:nvCxnSpPr>
        <p:spPr>
          <a:xfrm flipH="1">
            <a:off x="942175" y="0"/>
            <a:ext cx="12879" cy="6858000"/>
          </a:xfrm>
          <a:prstGeom prst="line">
            <a:avLst/>
          </a:prstGeom>
          <a:ln w="38100">
            <a:solidFill>
              <a:srgbClr val="2BBAE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a:off x="-100951" y="971550"/>
            <a:ext cx="12292951" cy="0"/>
          </a:xfrm>
          <a:prstGeom prst="line">
            <a:avLst/>
          </a:prstGeom>
          <a:ln w="28575">
            <a:solidFill>
              <a:srgbClr val="C3D1D7"/>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userDrawn="1"/>
        </p:nvGrpSpPr>
        <p:grpSpPr>
          <a:xfrm>
            <a:off x="11036650" y="-35756"/>
            <a:ext cx="1198789" cy="1206474"/>
            <a:chOff x="10753725" y="-22477"/>
            <a:chExt cx="1485900" cy="1495425"/>
          </a:xfrm>
        </p:grpSpPr>
        <p:sp>
          <p:nvSpPr>
            <p:cNvPr id="46" name="任意多边形 45"/>
            <p:cNvSpPr/>
            <p:nvPr/>
          </p:nvSpPr>
          <p:spPr>
            <a:xfrm rot="5400000" flipV="1">
              <a:off x="11049263" y="9264"/>
              <a:ext cx="1152000" cy="1133474"/>
            </a:xfrm>
            <a:custGeom>
              <a:avLst/>
              <a:gdLst>
                <a:gd name="connsiteX0" fmla="*/ 0 w 1133475"/>
                <a:gd name="connsiteY0" fmla="*/ 0 h 1162050"/>
                <a:gd name="connsiteX1" fmla="*/ 0 w 1133475"/>
                <a:gd name="connsiteY1" fmla="*/ 1162050 h 1162050"/>
                <a:gd name="connsiteX2" fmla="*/ 1133475 w 1133475"/>
                <a:gd name="connsiteY2" fmla="*/ 1152525 h 1162050"/>
                <a:gd name="connsiteX3" fmla="*/ 0 w 1133475"/>
                <a:gd name="connsiteY3" fmla="*/ 0 h 1162050"/>
              </a:gdLst>
              <a:ahLst/>
              <a:cxnLst>
                <a:cxn ang="0">
                  <a:pos x="connsiteX0" y="connsiteY0"/>
                </a:cxn>
                <a:cxn ang="0">
                  <a:pos x="connsiteX1" y="connsiteY1"/>
                </a:cxn>
                <a:cxn ang="0">
                  <a:pos x="connsiteX2" y="connsiteY2"/>
                </a:cxn>
                <a:cxn ang="0">
                  <a:pos x="connsiteX3" y="connsiteY3"/>
                </a:cxn>
              </a:cxnLst>
              <a:rect l="l" t="t" r="r" b="b"/>
              <a:pathLst>
                <a:path w="1133475" h="1162050">
                  <a:moveTo>
                    <a:pt x="0" y="0"/>
                  </a:moveTo>
                  <a:lnTo>
                    <a:pt x="0" y="1162050"/>
                  </a:lnTo>
                  <a:lnTo>
                    <a:pt x="1133475" y="1152525"/>
                  </a:lnTo>
                  <a:lnTo>
                    <a:pt x="0" y="0"/>
                  </a:lnTo>
                  <a:close/>
                </a:path>
              </a:pathLst>
            </a:custGeom>
            <a:solidFill>
              <a:srgbClr val="C1D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10753725" y="-22477"/>
              <a:ext cx="1485900" cy="1495425"/>
            </a:xfrm>
            <a:custGeom>
              <a:avLst/>
              <a:gdLst>
                <a:gd name="connsiteX0" fmla="*/ 314325 w 1485900"/>
                <a:gd name="connsiteY0" fmla="*/ 0 h 1495425"/>
                <a:gd name="connsiteX1" fmla="*/ 0 w 1485900"/>
                <a:gd name="connsiteY1" fmla="*/ 1495425 h 1495425"/>
                <a:gd name="connsiteX2" fmla="*/ 1485900 w 1485900"/>
                <a:gd name="connsiteY2" fmla="*/ 1152525 h 1495425"/>
                <a:gd name="connsiteX3" fmla="*/ 314325 w 1485900"/>
                <a:gd name="connsiteY3" fmla="*/ 1162050 h 1495425"/>
                <a:gd name="connsiteX4" fmla="*/ 314325 w 1485900"/>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0" h="1495425">
                  <a:moveTo>
                    <a:pt x="314325" y="0"/>
                  </a:moveTo>
                  <a:lnTo>
                    <a:pt x="0" y="1495425"/>
                  </a:lnTo>
                  <a:lnTo>
                    <a:pt x="1485900" y="1152525"/>
                  </a:lnTo>
                  <a:lnTo>
                    <a:pt x="314325" y="1162050"/>
                  </a:lnTo>
                  <a:lnTo>
                    <a:pt x="314325" y="0"/>
                  </a:lnTo>
                  <a:close/>
                </a:path>
              </a:pathLst>
            </a:custGeom>
            <a:solidFill>
              <a:srgbClr val="A1B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10800000" flipH="1" flipV="1">
              <a:off x="11058526" y="27297"/>
              <a:ext cx="1152000" cy="1133474"/>
            </a:xfrm>
            <a:custGeom>
              <a:avLst/>
              <a:gdLst>
                <a:gd name="connsiteX0" fmla="*/ 0 w 1133475"/>
                <a:gd name="connsiteY0" fmla="*/ 0 h 1162050"/>
                <a:gd name="connsiteX1" fmla="*/ 0 w 1133475"/>
                <a:gd name="connsiteY1" fmla="*/ 1162050 h 1162050"/>
                <a:gd name="connsiteX2" fmla="*/ 1133475 w 1133475"/>
                <a:gd name="connsiteY2" fmla="*/ 1152525 h 1162050"/>
                <a:gd name="connsiteX3" fmla="*/ 0 w 1133475"/>
                <a:gd name="connsiteY3" fmla="*/ 0 h 1162050"/>
              </a:gdLst>
              <a:ahLst/>
              <a:cxnLst>
                <a:cxn ang="0">
                  <a:pos x="connsiteX0" y="connsiteY0"/>
                </a:cxn>
                <a:cxn ang="0">
                  <a:pos x="connsiteX1" y="connsiteY1"/>
                </a:cxn>
                <a:cxn ang="0">
                  <a:pos x="connsiteX2" y="connsiteY2"/>
                </a:cxn>
                <a:cxn ang="0">
                  <a:pos x="connsiteX3" y="connsiteY3"/>
                </a:cxn>
              </a:cxnLst>
              <a:rect l="l" t="t" r="r" b="b"/>
              <a:pathLst>
                <a:path w="1133475" h="1162050">
                  <a:moveTo>
                    <a:pt x="0" y="0"/>
                  </a:moveTo>
                  <a:lnTo>
                    <a:pt x="0" y="1162050"/>
                  </a:lnTo>
                  <a:lnTo>
                    <a:pt x="1133475" y="1152525"/>
                  </a:lnTo>
                  <a:lnTo>
                    <a:pt x="0" y="0"/>
                  </a:lnTo>
                  <a:close/>
                </a:path>
              </a:pathLst>
            </a:custGeom>
            <a:solidFill>
              <a:srgbClr val="E3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0" name="图片 49"/>
          <p:cNvPicPr>
            <a:picLocks noChangeAspect="1"/>
          </p:cNvPicPr>
          <p:nvPr userDrawn="1"/>
        </p:nvPicPr>
        <p:blipFill>
          <a:blip r:embed="rId2"/>
          <a:stretch>
            <a:fillRect/>
          </a:stretch>
        </p:blipFill>
        <p:spPr>
          <a:xfrm>
            <a:off x="-219186" y="322577"/>
            <a:ext cx="993734" cy="6200169"/>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77DCF-C454-4DE1-BFB6-41213D3671BC}" type="datetimeFigureOut">
              <a:rPr lang="zh-CN" altLang="en-US" smtClean="0"/>
              <a:t>2021/2/4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F756-00CF-4010-8094-E4263401487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rotWithShape="1">
          <a:blip r:embed="rId2" cstate="print">
            <a:extLst>
              <a:ext uri="{28A0092B-C50C-407E-A947-70E740481C1C}">
                <a14:useLocalDpi xmlns:a14="http://schemas.microsoft.com/office/drawing/2010/main" val="0"/>
              </a:ext>
            </a:extLst>
          </a:blip>
          <a:srcRect l="27083" t="6415" r="27172" b="5676"/>
          <a:stretch>
            <a:fillRect/>
          </a:stretch>
        </p:blipFill>
        <p:spPr>
          <a:xfrm rot="12924453">
            <a:off x="8950812" y="2011312"/>
            <a:ext cx="1023540" cy="3671733"/>
          </a:xfrm>
          <a:prstGeom prst="rect">
            <a:avLst/>
          </a:prstGeom>
        </p:spPr>
      </p:pic>
      <p:sp>
        <p:nvSpPr>
          <p:cNvPr id="9" name="文本框 8"/>
          <p:cNvSpPr txBox="1"/>
          <p:nvPr/>
        </p:nvSpPr>
        <p:spPr>
          <a:xfrm>
            <a:off x="2139315" y="925830"/>
            <a:ext cx="8281670" cy="1198880"/>
          </a:xfrm>
          <a:prstGeom prst="rect">
            <a:avLst/>
          </a:prstGeom>
          <a:noFill/>
        </p:spPr>
        <p:txBody>
          <a:bodyPr wrap="square" rtlCol="0">
            <a:spAutoFit/>
          </a:bodyPr>
          <a:lstStyle/>
          <a:p>
            <a:pPr algn="ctr"/>
            <a:r>
              <a:rPr lang="zh-CN" altLang="en-US" sz="36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cs typeface="华文中宋" panose="02010600040101010101" charset="-122"/>
              </a:rPr>
              <a:t>舟山市教育局关于市管民办教育机构</a:t>
            </a:r>
          </a:p>
          <a:p>
            <a:pPr algn="ctr"/>
            <a:r>
              <a:rPr lang="zh-CN" altLang="en-US" sz="36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cs typeface="华文中宋" panose="02010600040101010101" charset="-122"/>
              </a:rPr>
              <a:t>办学水平的评估办法</a:t>
            </a:r>
          </a:p>
        </p:txBody>
      </p:sp>
      <p:sp>
        <p:nvSpPr>
          <p:cNvPr id="4" name="稻壳儿花儿小姐"/>
          <p:cNvSpPr txBox="1"/>
          <p:nvPr/>
        </p:nvSpPr>
        <p:spPr>
          <a:xfrm>
            <a:off x="4911857" y="4364526"/>
            <a:ext cx="2601842" cy="398780"/>
          </a:xfrm>
          <a:prstGeom prst="rect">
            <a:avLst/>
          </a:prstGeom>
          <a:noFill/>
        </p:spPr>
        <p:txBody>
          <a:bodyPr wrap="square" rtlCol="0">
            <a:spAutoFit/>
          </a:bodyPr>
          <a:lstStyle/>
          <a:p>
            <a:pPr algn="dist"/>
            <a:r>
              <a:rPr lang="zh-CN" altLang="zh-CN" sz="2000" dirty="0" smtClean="0">
                <a:solidFill>
                  <a:schemeClr val="tx1">
                    <a:lumMod val="75000"/>
                    <a:lumOff val="25000"/>
                  </a:schemeClr>
                </a:solidFill>
                <a:latin typeface="华文中宋" panose="02010600040101010101" charset="-122"/>
                <a:ea typeface="华文中宋" panose="02010600040101010101" charset="-122"/>
              </a:rPr>
              <a:t>舟山市教育局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稻壳儿花儿小姐"/>
          <p:cNvSpPr/>
          <p:nvPr/>
        </p:nvSpPr>
        <p:spPr>
          <a:xfrm>
            <a:off x="2217420" y="1271905"/>
            <a:ext cx="8411845" cy="1598295"/>
          </a:xfrm>
          <a:prstGeom prst="rect">
            <a:avLst/>
          </a:prstGeom>
        </p:spPr>
        <p:txBody>
          <a:bodyPr wrap="square">
            <a:spAutoFit/>
          </a:bodyPr>
          <a:lstStyle/>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mn-ea"/>
                <a:sym typeface="Calibri" panose="020F0502020204030204" pitchFamily="34" charset="0"/>
              </a:rPr>
              <a:t>民办中小学办学水平评估分为共性评估和个性评估两项。民办中小学共性评估主要包括办学方向、办学条件、机构与队伍管理、财务与安全管理、党群工作等方面内容，评估得分按50%计入评估总分。民办中小学个性评估包括德育工作、体艺卫和劳动科技教育、教学管理、轻负优质、教学质量等方面内容，按学校个性发展方向分别设定指标评估，评估得分按50%分别计入各自学校评估总分。</a:t>
            </a:r>
          </a:p>
        </p:txBody>
      </p:sp>
      <p:sp>
        <p:nvSpPr>
          <p:cNvPr id="28" name="稻壳儿花儿小姐"/>
          <p:cNvSpPr/>
          <p:nvPr/>
        </p:nvSpPr>
        <p:spPr>
          <a:xfrm>
            <a:off x="2217420" y="5293360"/>
            <a:ext cx="8410575" cy="694055"/>
          </a:xfrm>
          <a:prstGeom prst="rect">
            <a:avLst/>
          </a:prstGeom>
        </p:spPr>
        <p:txBody>
          <a:bodyPr wrap="square">
            <a:spAutoFit/>
          </a:bodyPr>
          <a:lstStyle/>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校外培训机构办学水平主要包括办学方向、办学条件、教职工队伍建设、教育教学管理、财务管理、安全卫生、党群建设、社会服务等方面内容，评估得分按100%计入评估总分。</a:t>
            </a:r>
          </a:p>
        </p:txBody>
      </p:sp>
      <p:sp>
        <p:nvSpPr>
          <p:cNvPr id="37" name="椭圆 36"/>
          <p:cNvSpPr/>
          <p:nvPr/>
        </p:nvSpPr>
        <p:spPr>
          <a:xfrm>
            <a:off x="1486669" y="1272175"/>
            <a:ext cx="596434" cy="596434"/>
          </a:xfrm>
          <a:prstGeom prst="ellipse">
            <a:avLst/>
          </a:prstGeom>
          <a:solidFill>
            <a:srgbClr val="2C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1</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38" name="椭圆 37"/>
          <p:cNvSpPr/>
          <p:nvPr/>
        </p:nvSpPr>
        <p:spPr>
          <a:xfrm>
            <a:off x="1486311" y="3329575"/>
            <a:ext cx="596434" cy="596434"/>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2</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39" name="椭圆 38"/>
          <p:cNvSpPr/>
          <p:nvPr/>
        </p:nvSpPr>
        <p:spPr>
          <a:xfrm>
            <a:off x="1486669" y="5293559"/>
            <a:ext cx="596434" cy="596434"/>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3</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5" name="稻壳儿花儿小姐"/>
          <p:cNvSpPr/>
          <p:nvPr/>
        </p:nvSpPr>
        <p:spPr>
          <a:xfrm>
            <a:off x="2217420" y="3329305"/>
            <a:ext cx="8411210" cy="694055"/>
          </a:xfrm>
          <a:prstGeom prst="rect">
            <a:avLst/>
          </a:prstGeom>
        </p:spPr>
        <p:txBody>
          <a:bodyPr wrap="square">
            <a:spAutoFit/>
          </a:bodyPr>
          <a:lstStyle/>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民办幼儿园办学水平评估主要包括规范办园、园务管理、教育合力、课程改革、保教质量、办园方向等方面内容，评估得分按100%计入评估总分。</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41772" y="1483377"/>
            <a:ext cx="3426622" cy="794133"/>
            <a:chOff x="3408369" y="4656152"/>
            <a:chExt cx="5483299" cy="794133"/>
          </a:xfrm>
        </p:grpSpPr>
        <p:sp>
          <p:nvSpPr>
            <p:cNvPr id="4" name="矩形 3"/>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271250" y="1661122"/>
            <a:ext cx="2367666" cy="583565"/>
          </a:xfrm>
          <a:prstGeom prst="rect">
            <a:avLst/>
          </a:prstGeom>
          <a:noFill/>
        </p:spPr>
        <p:txBody>
          <a:bodyPr wrap="square" rtlCol="0">
            <a:spAutoFit/>
          </a:bodyPr>
          <a:lstStyle/>
          <a:p>
            <a:pPr algn="dist"/>
            <a:r>
              <a:rPr lang="en-US" altLang="zh-CN" sz="3200" dirty="0" smtClean="0">
                <a:solidFill>
                  <a:schemeClr val="tx1">
                    <a:lumMod val="75000"/>
                    <a:lumOff val="25000"/>
                  </a:schemeClr>
                </a:solidFill>
                <a:latin typeface="华文中宋" panose="02010600040101010101" charset="-122"/>
                <a:ea typeface="华文中宋" panose="02010600040101010101" charset="-122"/>
              </a:rPr>
              <a:t>PART 0</a:t>
            </a:r>
            <a:r>
              <a:rPr lang="en-US" sz="3200" dirty="0" smtClean="0">
                <a:solidFill>
                  <a:schemeClr val="tx1">
                    <a:lumMod val="75000"/>
                    <a:lumOff val="25000"/>
                  </a:schemeClr>
                </a:solidFill>
                <a:latin typeface="华文中宋" panose="02010600040101010101" charset="-122"/>
                <a:ea typeface="华文中宋" panose="02010600040101010101" charset="-122"/>
              </a:rPr>
              <a:t>5</a:t>
            </a:r>
            <a:endParaRPr lang="en-US" sz="3200" dirty="0">
              <a:solidFill>
                <a:schemeClr val="tx1">
                  <a:lumMod val="75000"/>
                  <a:lumOff val="25000"/>
                </a:schemeClr>
              </a:solidFill>
              <a:latin typeface="华文中宋" panose="02010600040101010101" charset="-122"/>
              <a:ea typeface="华文中宋" panose="02010600040101010101" charset="-122"/>
            </a:endParaRPr>
          </a:p>
        </p:txBody>
      </p:sp>
      <p:sp>
        <p:nvSpPr>
          <p:cNvPr id="8" name="稻壳儿花儿小姐"/>
          <p:cNvSpPr txBox="1"/>
          <p:nvPr/>
        </p:nvSpPr>
        <p:spPr>
          <a:xfrm>
            <a:off x="3783255" y="3004923"/>
            <a:ext cx="5342707" cy="1322070"/>
          </a:xfrm>
          <a:prstGeom prst="rect">
            <a:avLst/>
          </a:prstGeom>
          <a:noFill/>
        </p:spPr>
        <p:txBody>
          <a:bodyPr wrap="square" rtlCol="0">
            <a:spAutoFit/>
          </a:bodyPr>
          <a:lstStyle/>
          <a:p>
            <a:pPr algn="dist"/>
            <a:r>
              <a:rPr lang="zh-CN" altLang="en-US" sz="80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评估程序</a:t>
            </a:r>
          </a:p>
        </p:txBody>
      </p:sp>
      <p:cxnSp>
        <p:nvCxnSpPr>
          <p:cNvPr id="11" name="直接连接符 10"/>
          <p:cNvCxnSpPr/>
          <p:nvPr/>
        </p:nvCxnSpPr>
        <p:spPr>
          <a:xfrm>
            <a:off x="5847660" y="5055325"/>
            <a:ext cx="12148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27083" t="6415" r="27172" b="5676"/>
          <a:stretch>
            <a:fillRect/>
          </a:stretch>
        </p:blipFill>
        <p:spPr>
          <a:xfrm rot="12924453">
            <a:off x="7849978" y="1342876"/>
            <a:ext cx="658343" cy="138881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稻壳儿花儿小姐"/>
          <p:cNvSpPr/>
          <p:nvPr/>
        </p:nvSpPr>
        <p:spPr>
          <a:xfrm>
            <a:off x="2217420" y="1271905"/>
            <a:ext cx="5300345" cy="1296670"/>
          </a:xfrm>
          <a:prstGeom prst="rect">
            <a:avLst/>
          </a:prstGeom>
        </p:spPr>
        <p:txBody>
          <a:bodyPr wrap="square">
            <a:spAutoFit/>
          </a:bodyPr>
          <a:lstStyle/>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mn-ea"/>
                <a:sym typeface="Calibri" panose="020F0502020204030204" pitchFamily="34" charset="0"/>
              </a:rPr>
              <a:t>第一阶段（每年3-5月）自查阶段。各民办教育机构对照当年评估指标，认真做好自查工作，包括整理各项资料，完善相关工作，撰写自查报告，填写《机构自评表》等，以电子文档形式报市教育局计划财务处。</a:t>
            </a:r>
          </a:p>
        </p:txBody>
      </p:sp>
      <p:sp>
        <p:nvSpPr>
          <p:cNvPr id="28" name="稻壳儿花儿小姐"/>
          <p:cNvSpPr/>
          <p:nvPr/>
        </p:nvSpPr>
        <p:spPr>
          <a:xfrm>
            <a:off x="2217420" y="5293360"/>
            <a:ext cx="5300980" cy="995045"/>
          </a:xfrm>
          <a:prstGeom prst="rect">
            <a:avLst/>
          </a:prstGeom>
        </p:spPr>
        <p:txBody>
          <a:bodyPr wrap="square">
            <a:spAutoFit/>
          </a:bodyPr>
          <a:lstStyle/>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第三阶段（每年8月）公布评估结果。领导小组根据评估小组赋分情况确定市管民办教育机构评估等第，并通过文件和公告形式进行公布。</a:t>
            </a:r>
          </a:p>
        </p:txBody>
      </p:sp>
      <p:sp>
        <p:nvSpPr>
          <p:cNvPr id="37" name="椭圆 36"/>
          <p:cNvSpPr/>
          <p:nvPr/>
        </p:nvSpPr>
        <p:spPr>
          <a:xfrm>
            <a:off x="1486669" y="1272175"/>
            <a:ext cx="596434" cy="596434"/>
          </a:xfrm>
          <a:prstGeom prst="ellipse">
            <a:avLst/>
          </a:prstGeom>
          <a:solidFill>
            <a:srgbClr val="2C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1</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38" name="椭圆 37"/>
          <p:cNvSpPr/>
          <p:nvPr/>
        </p:nvSpPr>
        <p:spPr>
          <a:xfrm>
            <a:off x="1486311" y="3329575"/>
            <a:ext cx="596434" cy="596434"/>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2</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39" name="椭圆 38"/>
          <p:cNvSpPr/>
          <p:nvPr/>
        </p:nvSpPr>
        <p:spPr>
          <a:xfrm>
            <a:off x="1486669" y="5293559"/>
            <a:ext cx="596434" cy="596434"/>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3</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5" name="稻壳儿花儿小姐"/>
          <p:cNvSpPr/>
          <p:nvPr/>
        </p:nvSpPr>
        <p:spPr>
          <a:xfrm>
            <a:off x="2217420" y="3329305"/>
            <a:ext cx="5300345" cy="1296670"/>
          </a:xfrm>
          <a:prstGeom prst="rect">
            <a:avLst/>
          </a:prstGeom>
        </p:spPr>
        <p:txBody>
          <a:bodyPr wrap="square">
            <a:spAutoFit/>
          </a:bodyPr>
          <a:lstStyle/>
          <a:p>
            <a:pPr>
              <a:lnSpc>
                <a:spcPct val="140000"/>
              </a:lnSpc>
            </a:pPr>
            <a:r>
              <a:rPr lang="en-US" altLang="zh-CN" sz="1400"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第二阶段（每年6月初）组织评估。考核小组各责任处室和单位按照责任分工了解、评价民办教育机构办学水平，进行赋分。校外培训机构评估一般在6月底结束，中小学、幼儿园评估在7月底结束。</a:t>
            </a:r>
          </a:p>
        </p:txBody>
      </p:sp>
      <p:sp>
        <p:nvSpPr>
          <p:cNvPr id="21" name="矩形 20"/>
          <p:cNvSpPr/>
          <p:nvPr/>
        </p:nvSpPr>
        <p:spPr>
          <a:xfrm>
            <a:off x="7786370" y="2025650"/>
            <a:ext cx="3979545" cy="339280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algn="ctr"/>
            <a:endParaRPr lang="zh-CN" altLang="en-US" kern="0">
              <a:solidFill>
                <a:prstClr val="white"/>
              </a:solidFill>
              <a:latin typeface="Calibri" panose="020F0502020204030204"/>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41772" y="1483377"/>
            <a:ext cx="3426622" cy="794133"/>
            <a:chOff x="3408369" y="4656152"/>
            <a:chExt cx="5483299" cy="794133"/>
          </a:xfrm>
        </p:grpSpPr>
        <p:sp>
          <p:nvSpPr>
            <p:cNvPr id="4" name="矩形 3"/>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270615" y="1661122"/>
            <a:ext cx="2367666" cy="583565"/>
          </a:xfrm>
          <a:prstGeom prst="rect">
            <a:avLst/>
          </a:prstGeom>
          <a:noFill/>
        </p:spPr>
        <p:txBody>
          <a:bodyPr wrap="square" rtlCol="0">
            <a:spAutoFit/>
          </a:bodyPr>
          <a:lstStyle/>
          <a:p>
            <a:pPr algn="dist"/>
            <a:r>
              <a:rPr lang="en-US" altLang="zh-CN" sz="3200" dirty="0" smtClean="0">
                <a:solidFill>
                  <a:schemeClr val="tx1">
                    <a:lumMod val="75000"/>
                    <a:lumOff val="25000"/>
                  </a:schemeClr>
                </a:solidFill>
                <a:latin typeface="华文中宋" panose="02010600040101010101" charset="-122"/>
                <a:ea typeface="华文中宋" panose="02010600040101010101" charset="-122"/>
              </a:rPr>
              <a:t>PART 06</a:t>
            </a:r>
            <a:endParaRPr lang="en-US" sz="3200" dirty="0">
              <a:solidFill>
                <a:schemeClr val="tx1">
                  <a:lumMod val="75000"/>
                  <a:lumOff val="25000"/>
                </a:schemeClr>
              </a:solidFill>
              <a:latin typeface="华文中宋" panose="02010600040101010101" charset="-122"/>
              <a:ea typeface="华文中宋" panose="02010600040101010101" charset="-122"/>
            </a:endParaRPr>
          </a:p>
        </p:txBody>
      </p:sp>
      <p:sp>
        <p:nvSpPr>
          <p:cNvPr id="8" name="稻壳儿花儿小姐"/>
          <p:cNvSpPr txBox="1"/>
          <p:nvPr/>
        </p:nvSpPr>
        <p:spPr>
          <a:xfrm>
            <a:off x="3738245" y="3004820"/>
            <a:ext cx="5853430" cy="2306955"/>
          </a:xfrm>
          <a:prstGeom prst="rect">
            <a:avLst/>
          </a:prstGeom>
          <a:noFill/>
        </p:spPr>
        <p:txBody>
          <a:bodyPr wrap="square" rtlCol="0">
            <a:spAutoFit/>
          </a:bodyPr>
          <a:lstStyle/>
          <a:p>
            <a:pPr algn="dist"/>
            <a:r>
              <a:rPr lang="zh-CN" altLang="en-US" sz="72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评估等第确定及结果运用</a:t>
            </a:r>
          </a:p>
        </p:txBody>
      </p:sp>
      <p:cxnSp>
        <p:nvCxnSpPr>
          <p:cNvPr id="11" name="直接连接符 10"/>
          <p:cNvCxnSpPr/>
          <p:nvPr/>
        </p:nvCxnSpPr>
        <p:spPr>
          <a:xfrm>
            <a:off x="5847660" y="5838915"/>
            <a:ext cx="12148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27083" t="6415" r="27172" b="5676"/>
          <a:stretch>
            <a:fillRect/>
          </a:stretch>
        </p:blipFill>
        <p:spPr>
          <a:xfrm rot="12924453">
            <a:off x="7849978" y="1342876"/>
            <a:ext cx="658343" cy="138881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endParaRP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endParaRP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01</a:t>
            </a:r>
          </a:p>
        </p:txBody>
      </p:sp>
      <p:sp>
        <p:nvSpPr>
          <p:cNvPr id="37" name="文本框 36"/>
          <p:cNvSpPr txBox="1"/>
          <p:nvPr/>
        </p:nvSpPr>
        <p:spPr>
          <a:xfrm>
            <a:off x="4497705" y="1259205"/>
            <a:ext cx="5685790" cy="4048125"/>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一）市管民办中小学、幼儿园办学水平评估结果分“优秀”“良好”“合格”“不合格”四类，对办学指导思想端正、成绩突出、有良好社会信誉的民办中小学和幼儿园予以表彰；对登记为事业单位的民办中小学和幼儿园，评估结果将作为教育和其他行政部门对民办事业单公益指数评估的主要依据；对财务受市教育局监管的非营利性民办中小学和幼儿园，评估结果将作为市本级民办教育发展专项资金补助的主要依据，具体办法参照《舟山市民办教育专项资金使用管理办法》（舟财行〔2018〕48号）。</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endParaRP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endParaRP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02</a:t>
            </a:r>
          </a:p>
        </p:txBody>
      </p:sp>
      <p:sp>
        <p:nvSpPr>
          <p:cNvPr id="37" name="文本框 36"/>
          <p:cNvSpPr txBox="1"/>
          <p:nvPr/>
        </p:nvSpPr>
        <p:spPr>
          <a:xfrm>
            <a:off x="4497705" y="1259205"/>
            <a:ext cx="5685790" cy="1170305"/>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（二）市管校外培训机构办学水平评估结果分“优秀”“合格”“不合格”三类，对办学规范、社会信誉良好的校外培训机构予以表彰。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endParaRP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endParaRP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03</a:t>
            </a:r>
          </a:p>
        </p:txBody>
      </p:sp>
      <p:sp>
        <p:nvSpPr>
          <p:cNvPr id="37" name="文本框 36"/>
          <p:cNvSpPr txBox="1"/>
          <p:nvPr/>
        </p:nvSpPr>
        <p:spPr>
          <a:xfrm>
            <a:off x="4497705" y="1259205"/>
            <a:ext cx="5685790" cy="5126990"/>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（三）存在下述情形之一的民办中小学、幼儿园，评估结果不得评为优秀：</a:t>
            </a:r>
          </a:p>
          <a:p>
            <a:r>
              <a:rPr lang="en-US" altLang="zh-CN" sz="1800">
                <a:latin typeface="华文宋体" panose="02010600040101010101" charset="-122"/>
                <a:ea typeface="华文宋体" panose="02010600040101010101" charset="-122"/>
                <a:sym typeface="Calibri" panose="020F0502020204030204" pitchFamily="34" charset="0"/>
              </a:rPr>
              <a:t>1.履行主体责任和社会责任不到位，被通报批评或处理的；</a:t>
            </a:r>
          </a:p>
          <a:p>
            <a:r>
              <a:rPr lang="en-US" altLang="zh-CN" sz="1800">
                <a:latin typeface="华文宋体" panose="02010600040101010101" charset="-122"/>
                <a:ea typeface="华文宋体" panose="02010600040101010101" charset="-122"/>
                <a:sym typeface="Calibri" panose="020F0502020204030204" pitchFamily="34" charset="0"/>
              </a:rPr>
              <a:t>2.未按规定开足开齐体育、艺术课，未保证每天一小时阳光体育活动时间的；</a:t>
            </a:r>
          </a:p>
          <a:p>
            <a:r>
              <a:rPr lang="en-US" altLang="zh-CN" sz="1800">
                <a:latin typeface="华文宋体" panose="02010600040101010101" charset="-122"/>
                <a:ea typeface="华文宋体" panose="02010600040101010101" charset="-122"/>
                <a:sym typeface="Calibri" panose="020F0502020204030204" pitchFamily="34" charset="0"/>
              </a:rPr>
              <a:t>3.发生学生非正常死亡的；</a:t>
            </a:r>
          </a:p>
          <a:p>
            <a:r>
              <a:rPr lang="en-US" altLang="zh-CN" sz="1800">
                <a:latin typeface="华文宋体" panose="02010600040101010101" charset="-122"/>
                <a:ea typeface="华文宋体" panose="02010600040101010101" charset="-122"/>
                <a:sym typeface="Calibri" panose="020F0502020204030204" pitchFamily="34" charset="0"/>
              </a:rPr>
              <a:t>4.教职工违反职业道德行为等，应依纪依规处理但未处理的；</a:t>
            </a:r>
          </a:p>
          <a:p>
            <a:r>
              <a:rPr lang="en-US" altLang="zh-CN" sz="1800">
                <a:latin typeface="华文宋体" panose="02010600040101010101" charset="-122"/>
                <a:ea typeface="华文宋体" panose="02010600040101010101" charset="-122"/>
                <a:sym typeface="Calibri" panose="020F0502020204030204" pitchFamily="34" charset="0"/>
              </a:rPr>
              <a:t>5.审计、教育专项督导中列入限期整改或整改挂号事项，未在规定期限内销号或落实整改的；</a:t>
            </a:r>
          </a:p>
          <a:p>
            <a:r>
              <a:rPr lang="en-US" altLang="zh-CN" sz="1800">
                <a:latin typeface="华文宋体" panose="02010600040101010101" charset="-122"/>
                <a:ea typeface="华文宋体" panose="02010600040101010101" charset="-122"/>
                <a:sym typeface="Calibri" panose="020F0502020204030204" pitchFamily="34" charset="0"/>
              </a:rPr>
              <a:t>6.学校有学生新发犯罪的；</a:t>
            </a:r>
          </a:p>
          <a:p>
            <a:r>
              <a:rPr lang="en-US" altLang="zh-CN" sz="1800">
                <a:latin typeface="华文宋体" panose="02010600040101010101" charset="-122"/>
                <a:ea typeface="华文宋体" panose="02010600040101010101" charset="-122"/>
                <a:sym typeface="Calibri" panose="020F0502020204030204" pitchFamily="34" charset="0"/>
              </a:rPr>
              <a:t>7.发生安全责任事故，处置及时有力未造成较大影响的。</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endParaRP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endParaRP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04</a:t>
            </a:r>
          </a:p>
        </p:txBody>
      </p:sp>
      <p:sp>
        <p:nvSpPr>
          <p:cNvPr id="37" name="文本框 36"/>
          <p:cNvSpPr txBox="1"/>
          <p:nvPr/>
        </p:nvSpPr>
        <p:spPr>
          <a:xfrm>
            <a:off x="4497705" y="1259205"/>
            <a:ext cx="6831965" cy="3328670"/>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（四）存在下述情形之一的民办中小学、幼儿园，评估结果不得评为良好及以上：</a:t>
            </a:r>
          </a:p>
          <a:p>
            <a:r>
              <a:rPr lang="en-US" altLang="zh-CN" sz="1800">
                <a:latin typeface="华文宋体" panose="02010600040101010101" charset="-122"/>
                <a:ea typeface="华文宋体" panose="02010600040101010101" charset="-122"/>
                <a:sym typeface="Calibri" panose="020F0502020204030204" pitchFamily="34" charset="0"/>
              </a:rPr>
              <a:t>1.民办学校思想教育管理不力，学校三风存在严重问题并造成一定社会影响的；</a:t>
            </a:r>
          </a:p>
          <a:p>
            <a:r>
              <a:rPr lang="en-US" altLang="zh-CN" sz="1800">
                <a:latin typeface="华文宋体" panose="02010600040101010101" charset="-122"/>
                <a:ea typeface="华文宋体" panose="02010600040101010101" charset="-122"/>
                <a:sym typeface="Calibri" panose="020F0502020204030204" pitchFamily="34" charset="0"/>
              </a:rPr>
              <a:t>2.发生安全事故，处置不及时造成较大影响的的；或者发生造成较大影响安全责任事故的；</a:t>
            </a:r>
          </a:p>
          <a:p>
            <a:r>
              <a:rPr lang="en-US" altLang="zh-CN" sz="1800">
                <a:latin typeface="华文宋体" panose="02010600040101010101" charset="-122"/>
                <a:ea typeface="华文宋体" panose="02010600040101010101" charset="-122"/>
                <a:sym typeface="Calibri" panose="020F0502020204030204" pitchFamily="34" charset="0"/>
              </a:rPr>
              <a:t>3.经查实，在财务管理、招生、收费等方面存在违规行为的；</a:t>
            </a:r>
          </a:p>
          <a:p>
            <a:r>
              <a:rPr lang="en-US" altLang="zh-CN" sz="1800">
                <a:latin typeface="华文宋体" panose="02010600040101010101" charset="-122"/>
                <a:ea typeface="华文宋体" panose="02010600040101010101" charset="-122"/>
                <a:sym typeface="Calibri" panose="020F0502020204030204" pitchFamily="34" charset="0"/>
              </a:rPr>
              <a:t>4.发生群体性（包括学生欺凌等）事件，未依纪依规对相关责任人进行处理的。</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sym typeface="+mn-ea"/>
              </a:rPr>
              <a:t>主要内容</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sp>
        <p:nvSpPr>
          <p:cNvPr id="27" name="任意多边形"/>
          <p:cNvSpPr/>
          <p:nvPr/>
        </p:nvSpPr>
        <p:spPr bwMode="auto">
          <a:xfrm>
            <a:off x="1235682" y="1259298"/>
            <a:ext cx="1636734" cy="1722288"/>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chemeClr val="accent2"/>
          </a:solidFill>
          <a:ln>
            <a:noFill/>
          </a:ln>
        </p:spPr>
        <p:txBody>
          <a:bodyPr anchor="ctr"/>
          <a:lstStyle/>
          <a:p>
            <a:pPr algn="ctr"/>
            <a:endParaRPr/>
          </a:p>
        </p:txBody>
      </p:sp>
      <p:sp>
        <p:nvSpPr>
          <p:cNvPr id="28" name="任意多边形"/>
          <p:cNvSpPr/>
          <p:nvPr/>
        </p:nvSpPr>
        <p:spPr bwMode="auto">
          <a:xfrm>
            <a:off x="1420361" y="1469847"/>
            <a:ext cx="398409" cy="425401"/>
          </a:xfrm>
          <a:custGeom>
            <a:avLst/>
            <a:gdLst>
              <a:gd name="T0" fmla="*/ 216 w 232"/>
              <a:gd name="T1" fmla="*/ 109 h 248"/>
              <a:gd name="T2" fmla="*/ 140 w 232"/>
              <a:gd name="T3" fmla="*/ 44 h 248"/>
              <a:gd name="T4" fmla="*/ 181 w 232"/>
              <a:gd name="T5" fmla="*/ 22 h 248"/>
              <a:gd name="T6" fmla="*/ 232 w 232"/>
              <a:gd name="T7" fmla="*/ 73 h 248"/>
              <a:gd name="T8" fmla="*/ 216 w 232"/>
              <a:gd name="T9" fmla="*/ 109 h 248"/>
              <a:gd name="T10" fmla="*/ 119 w 232"/>
              <a:gd name="T11" fmla="*/ 24 h 248"/>
              <a:gd name="T12" fmla="*/ 119 w 232"/>
              <a:gd name="T13" fmla="*/ 56 h 248"/>
              <a:gd name="T14" fmla="*/ 206 w 232"/>
              <a:gd name="T15" fmla="*/ 146 h 248"/>
              <a:gd name="T16" fmla="*/ 188 w 232"/>
              <a:gd name="T17" fmla="*/ 200 h 248"/>
              <a:gd name="T18" fmla="*/ 209 w 232"/>
              <a:gd name="T19" fmla="*/ 237 h 248"/>
              <a:gd name="T20" fmla="*/ 191 w 232"/>
              <a:gd name="T21" fmla="*/ 247 h 248"/>
              <a:gd name="T22" fmla="*/ 173 w 232"/>
              <a:gd name="T23" fmla="*/ 216 h 248"/>
              <a:gd name="T24" fmla="*/ 115 w 232"/>
              <a:gd name="T25" fmla="*/ 237 h 248"/>
              <a:gd name="T26" fmla="*/ 57 w 232"/>
              <a:gd name="T27" fmla="*/ 216 h 248"/>
              <a:gd name="T28" fmla="*/ 39 w 232"/>
              <a:gd name="T29" fmla="*/ 248 h 248"/>
              <a:gd name="T30" fmla="*/ 22 w 232"/>
              <a:gd name="T31" fmla="*/ 238 h 248"/>
              <a:gd name="T32" fmla="*/ 43 w 232"/>
              <a:gd name="T33" fmla="*/ 201 h 248"/>
              <a:gd name="T34" fmla="*/ 25 w 232"/>
              <a:gd name="T35" fmla="*/ 146 h 248"/>
              <a:gd name="T36" fmla="*/ 110 w 232"/>
              <a:gd name="T37" fmla="*/ 56 h 248"/>
              <a:gd name="T38" fmla="*/ 110 w 232"/>
              <a:gd name="T39" fmla="*/ 24 h 248"/>
              <a:gd name="T40" fmla="*/ 102 w 232"/>
              <a:gd name="T41" fmla="*/ 12 h 248"/>
              <a:gd name="T42" fmla="*/ 115 w 232"/>
              <a:gd name="T43" fmla="*/ 0 h 248"/>
              <a:gd name="T44" fmla="*/ 127 w 232"/>
              <a:gd name="T45" fmla="*/ 12 h 248"/>
              <a:gd name="T46" fmla="*/ 119 w 232"/>
              <a:gd name="T47" fmla="*/ 24 h 248"/>
              <a:gd name="T48" fmla="*/ 45 w 232"/>
              <a:gd name="T49" fmla="*/ 146 h 248"/>
              <a:gd name="T50" fmla="*/ 115 w 232"/>
              <a:gd name="T51" fmla="*/ 217 h 248"/>
              <a:gd name="T52" fmla="*/ 186 w 232"/>
              <a:gd name="T53" fmla="*/ 146 h 248"/>
              <a:gd name="T54" fmla="*/ 115 w 232"/>
              <a:gd name="T55" fmla="*/ 76 h 248"/>
              <a:gd name="T56" fmla="*/ 45 w 232"/>
              <a:gd name="T57" fmla="*/ 146 h 248"/>
              <a:gd name="T58" fmla="*/ 136 w 232"/>
              <a:gd name="T59" fmla="*/ 161 h 248"/>
              <a:gd name="T60" fmla="*/ 111 w 232"/>
              <a:gd name="T61" fmla="*/ 161 h 248"/>
              <a:gd name="T62" fmla="*/ 103 w 232"/>
              <a:gd name="T63" fmla="*/ 153 h 248"/>
              <a:gd name="T64" fmla="*/ 103 w 232"/>
              <a:gd name="T65" fmla="*/ 119 h 248"/>
              <a:gd name="T66" fmla="*/ 111 w 232"/>
              <a:gd name="T67" fmla="*/ 111 h 248"/>
              <a:gd name="T68" fmla="*/ 119 w 232"/>
              <a:gd name="T69" fmla="*/ 119 h 248"/>
              <a:gd name="T70" fmla="*/ 119 w 232"/>
              <a:gd name="T71" fmla="*/ 144 h 248"/>
              <a:gd name="T72" fmla="*/ 136 w 232"/>
              <a:gd name="T73" fmla="*/ 144 h 248"/>
              <a:gd name="T74" fmla="*/ 145 w 232"/>
              <a:gd name="T75" fmla="*/ 153 h 248"/>
              <a:gd name="T76" fmla="*/ 136 w 232"/>
              <a:gd name="T77" fmla="*/ 161 h 248"/>
              <a:gd name="T78" fmla="*/ 16 w 232"/>
              <a:gd name="T79" fmla="*/ 109 h 248"/>
              <a:gd name="T80" fmla="*/ 0 w 232"/>
              <a:gd name="T81" fmla="*/ 73 h 248"/>
              <a:gd name="T82" fmla="*/ 50 w 232"/>
              <a:gd name="T83" fmla="*/ 22 h 248"/>
              <a:gd name="T84" fmla="*/ 92 w 232"/>
              <a:gd name="T85" fmla="*/ 44 h 248"/>
              <a:gd name="T86" fmla="*/ 16 w 232"/>
              <a:gd name="T87" fmla="*/ 10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48">
                <a:moveTo>
                  <a:pt x="216" y="109"/>
                </a:moveTo>
                <a:cubicBezTo>
                  <a:pt x="204" y="77"/>
                  <a:pt x="175" y="52"/>
                  <a:pt x="140" y="44"/>
                </a:cubicBezTo>
                <a:cubicBezTo>
                  <a:pt x="149" y="31"/>
                  <a:pt x="164" y="22"/>
                  <a:pt x="181" y="22"/>
                </a:cubicBezTo>
                <a:cubicBezTo>
                  <a:pt x="209" y="22"/>
                  <a:pt x="232" y="45"/>
                  <a:pt x="232" y="73"/>
                </a:cubicBezTo>
                <a:cubicBezTo>
                  <a:pt x="232" y="87"/>
                  <a:pt x="225" y="100"/>
                  <a:pt x="216" y="109"/>
                </a:cubicBezTo>
                <a:close/>
                <a:moveTo>
                  <a:pt x="119" y="24"/>
                </a:moveTo>
                <a:cubicBezTo>
                  <a:pt x="119" y="56"/>
                  <a:pt x="119" y="56"/>
                  <a:pt x="119" y="56"/>
                </a:cubicBezTo>
                <a:cubicBezTo>
                  <a:pt x="167" y="58"/>
                  <a:pt x="206" y="97"/>
                  <a:pt x="206" y="146"/>
                </a:cubicBezTo>
                <a:cubicBezTo>
                  <a:pt x="206" y="166"/>
                  <a:pt x="199" y="185"/>
                  <a:pt x="188" y="200"/>
                </a:cubicBezTo>
                <a:cubicBezTo>
                  <a:pt x="209" y="237"/>
                  <a:pt x="209" y="237"/>
                  <a:pt x="209" y="237"/>
                </a:cubicBezTo>
                <a:cubicBezTo>
                  <a:pt x="191" y="247"/>
                  <a:pt x="191" y="247"/>
                  <a:pt x="191" y="247"/>
                </a:cubicBezTo>
                <a:cubicBezTo>
                  <a:pt x="173" y="216"/>
                  <a:pt x="173" y="216"/>
                  <a:pt x="173" y="216"/>
                </a:cubicBezTo>
                <a:cubicBezTo>
                  <a:pt x="158" y="229"/>
                  <a:pt x="137" y="237"/>
                  <a:pt x="115" y="237"/>
                </a:cubicBezTo>
                <a:cubicBezTo>
                  <a:pt x="93" y="237"/>
                  <a:pt x="73" y="229"/>
                  <a:pt x="57" y="216"/>
                </a:cubicBezTo>
                <a:cubicBezTo>
                  <a:pt x="39" y="248"/>
                  <a:pt x="39" y="248"/>
                  <a:pt x="39" y="248"/>
                </a:cubicBezTo>
                <a:cubicBezTo>
                  <a:pt x="22" y="238"/>
                  <a:pt x="22" y="238"/>
                  <a:pt x="22" y="238"/>
                </a:cubicBezTo>
                <a:cubicBezTo>
                  <a:pt x="43" y="201"/>
                  <a:pt x="43" y="201"/>
                  <a:pt x="43" y="201"/>
                </a:cubicBezTo>
                <a:cubicBezTo>
                  <a:pt x="32" y="185"/>
                  <a:pt x="25" y="167"/>
                  <a:pt x="25" y="146"/>
                </a:cubicBezTo>
                <a:cubicBezTo>
                  <a:pt x="25" y="98"/>
                  <a:pt x="63" y="58"/>
                  <a:pt x="110" y="56"/>
                </a:cubicBezTo>
                <a:cubicBezTo>
                  <a:pt x="110" y="24"/>
                  <a:pt x="110" y="24"/>
                  <a:pt x="110" y="24"/>
                </a:cubicBezTo>
                <a:cubicBezTo>
                  <a:pt x="106" y="22"/>
                  <a:pt x="102" y="18"/>
                  <a:pt x="102" y="12"/>
                </a:cubicBezTo>
                <a:cubicBezTo>
                  <a:pt x="102" y="5"/>
                  <a:pt x="108" y="0"/>
                  <a:pt x="115" y="0"/>
                </a:cubicBezTo>
                <a:cubicBezTo>
                  <a:pt x="122" y="0"/>
                  <a:pt x="127" y="5"/>
                  <a:pt x="127" y="12"/>
                </a:cubicBezTo>
                <a:cubicBezTo>
                  <a:pt x="127" y="18"/>
                  <a:pt x="124" y="22"/>
                  <a:pt x="119" y="24"/>
                </a:cubicBezTo>
                <a:close/>
                <a:moveTo>
                  <a:pt x="45" y="146"/>
                </a:moveTo>
                <a:cubicBezTo>
                  <a:pt x="45" y="185"/>
                  <a:pt x="76" y="217"/>
                  <a:pt x="115" y="217"/>
                </a:cubicBezTo>
                <a:cubicBezTo>
                  <a:pt x="154" y="217"/>
                  <a:pt x="186" y="185"/>
                  <a:pt x="186" y="146"/>
                </a:cubicBezTo>
                <a:cubicBezTo>
                  <a:pt x="186" y="107"/>
                  <a:pt x="154" y="76"/>
                  <a:pt x="115" y="76"/>
                </a:cubicBezTo>
                <a:cubicBezTo>
                  <a:pt x="76" y="76"/>
                  <a:pt x="45" y="107"/>
                  <a:pt x="45" y="146"/>
                </a:cubicBezTo>
                <a:close/>
                <a:moveTo>
                  <a:pt x="136" y="161"/>
                </a:moveTo>
                <a:cubicBezTo>
                  <a:pt x="111" y="161"/>
                  <a:pt x="111" y="161"/>
                  <a:pt x="111" y="161"/>
                </a:cubicBezTo>
                <a:cubicBezTo>
                  <a:pt x="106" y="161"/>
                  <a:pt x="103" y="158"/>
                  <a:pt x="103" y="153"/>
                </a:cubicBezTo>
                <a:cubicBezTo>
                  <a:pt x="103" y="119"/>
                  <a:pt x="103" y="119"/>
                  <a:pt x="103" y="119"/>
                </a:cubicBezTo>
                <a:cubicBezTo>
                  <a:pt x="103" y="115"/>
                  <a:pt x="106" y="111"/>
                  <a:pt x="111" y="111"/>
                </a:cubicBezTo>
                <a:cubicBezTo>
                  <a:pt x="116" y="111"/>
                  <a:pt x="119" y="115"/>
                  <a:pt x="119" y="119"/>
                </a:cubicBezTo>
                <a:cubicBezTo>
                  <a:pt x="119" y="144"/>
                  <a:pt x="119" y="144"/>
                  <a:pt x="119" y="144"/>
                </a:cubicBezTo>
                <a:cubicBezTo>
                  <a:pt x="136" y="144"/>
                  <a:pt x="136" y="144"/>
                  <a:pt x="136" y="144"/>
                </a:cubicBezTo>
                <a:cubicBezTo>
                  <a:pt x="141" y="144"/>
                  <a:pt x="145" y="148"/>
                  <a:pt x="145" y="153"/>
                </a:cubicBezTo>
                <a:cubicBezTo>
                  <a:pt x="145" y="158"/>
                  <a:pt x="141" y="161"/>
                  <a:pt x="136" y="161"/>
                </a:cubicBezTo>
                <a:close/>
                <a:moveTo>
                  <a:pt x="16" y="109"/>
                </a:moveTo>
                <a:cubicBezTo>
                  <a:pt x="6" y="100"/>
                  <a:pt x="0" y="87"/>
                  <a:pt x="0" y="73"/>
                </a:cubicBezTo>
                <a:cubicBezTo>
                  <a:pt x="0" y="45"/>
                  <a:pt x="23" y="22"/>
                  <a:pt x="50" y="22"/>
                </a:cubicBezTo>
                <a:cubicBezTo>
                  <a:pt x="68" y="22"/>
                  <a:pt x="83" y="31"/>
                  <a:pt x="92" y="44"/>
                </a:cubicBezTo>
                <a:cubicBezTo>
                  <a:pt x="56" y="52"/>
                  <a:pt x="28" y="77"/>
                  <a:pt x="16" y="109"/>
                </a:cubicBezTo>
                <a:close/>
              </a:path>
            </a:pathLst>
          </a:custGeom>
          <a:solidFill>
            <a:schemeClr val="bg1"/>
          </a:solidFill>
          <a:ln>
            <a:noFill/>
          </a:ln>
        </p:spPr>
        <p:txBody>
          <a:bodyPr anchor="ctr"/>
          <a:lstStyle/>
          <a:p>
            <a:pPr algn="ctr"/>
            <a:endParaRPr/>
          </a:p>
        </p:txBody>
      </p:sp>
      <p:sp>
        <p:nvSpPr>
          <p:cNvPr id="29" name="任意多边形"/>
          <p:cNvSpPr/>
          <p:nvPr/>
        </p:nvSpPr>
        <p:spPr bwMode="auto">
          <a:xfrm>
            <a:off x="2106764" y="1259298"/>
            <a:ext cx="765652" cy="84688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chemeClr val="accent2"/>
          </a:solidFill>
          <a:ln>
            <a:noFill/>
          </a:ln>
        </p:spPr>
        <p:txBody>
          <a:bodyPr vert="horz" wrap="square" lIns="90000" tIns="46800" rIns="90000" bIns="46800" anchor="ctr" anchorCtr="1" compatLnSpc="1">
            <a:normAutofit/>
          </a:bodyPr>
          <a:lstStyle/>
          <a:p>
            <a:pPr algn="ctr"/>
            <a:r>
              <a:rPr lang="en-US" altLang="zh-CN" sz="4000">
                <a:solidFill>
                  <a:schemeClr val="bg1"/>
                </a:solidFill>
              </a:rPr>
              <a:t>05</a:t>
            </a:r>
          </a:p>
        </p:txBody>
      </p:sp>
      <p:sp>
        <p:nvSpPr>
          <p:cNvPr id="37" name="文本框 36"/>
          <p:cNvSpPr txBox="1"/>
          <p:nvPr/>
        </p:nvSpPr>
        <p:spPr>
          <a:xfrm>
            <a:off x="4497705" y="1259205"/>
            <a:ext cx="6831965" cy="5487035"/>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r>
              <a:rPr lang="en-US" altLang="zh-CN" sz="1800">
                <a:latin typeface="华文宋体" panose="02010600040101010101" charset="-122"/>
                <a:ea typeface="华文宋体" panose="02010600040101010101" charset="-122"/>
                <a:sym typeface="Calibri" panose="020F0502020204030204" pitchFamily="34" charset="0"/>
              </a:rPr>
              <a:t>（五）存在下述情形之一的民办中小学、幼儿园，评估结果直接记为不合格：</a:t>
            </a:r>
          </a:p>
          <a:p>
            <a:r>
              <a:rPr lang="en-US" altLang="zh-CN" sz="1800">
                <a:latin typeface="华文宋体" panose="02010600040101010101" charset="-122"/>
                <a:ea typeface="华文宋体" panose="02010600040101010101" charset="-122"/>
                <a:sym typeface="Calibri" panose="020F0502020204030204" pitchFamily="34" charset="0"/>
              </a:rPr>
              <a:t>1.发生重大安全责任事故的；</a:t>
            </a:r>
          </a:p>
          <a:p>
            <a:r>
              <a:rPr lang="en-US" altLang="zh-CN" sz="1800">
                <a:latin typeface="华文宋体" panose="02010600040101010101" charset="-122"/>
                <a:ea typeface="华文宋体" panose="02010600040101010101" charset="-122"/>
                <a:sym typeface="Calibri" panose="020F0502020204030204" pitchFamily="34" charset="0"/>
              </a:rPr>
              <a:t>2.发生在社会上造成严重影响的集体上访或“罢课”、校园欺凌等群体性事件的；</a:t>
            </a:r>
          </a:p>
          <a:p>
            <a:r>
              <a:rPr lang="en-US" altLang="zh-CN" sz="1800">
                <a:latin typeface="华文宋体" panose="02010600040101010101" charset="-122"/>
                <a:ea typeface="华文宋体" panose="02010600040101010101" charset="-122"/>
                <a:sym typeface="Calibri" panose="020F0502020204030204" pitchFamily="34" charset="0"/>
              </a:rPr>
              <a:t>3.工作出现重大问题，被省级教育行政部门或市委市政府处以通报批评及以上的。</a:t>
            </a:r>
          </a:p>
          <a:p>
            <a:r>
              <a:rPr lang="en-US" altLang="zh-CN" sz="1800">
                <a:latin typeface="华文宋体" panose="02010600040101010101" charset="-122"/>
                <a:ea typeface="华文宋体" panose="02010600040101010101" charset="-122"/>
                <a:sym typeface="Calibri" panose="020F0502020204030204" pitchFamily="34" charset="0"/>
              </a:rPr>
              <a:t>（六）存在下述情形之一的校外培训机构，评估结果直接记为不合格，不列入当年的校外培训机构“白名单”：</a:t>
            </a:r>
          </a:p>
          <a:p>
            <a:r>
              <a:rPr lang="en-US" altLang="zh-CN" sz="1800">
                <a:latin typeface="华文宋体" panose="02010600040101010101" charset="-122"/>
                <a:ea typeface="华文宋体" panose="02010600040101010101" charset="-122"/>
                <a:sym typeface="Calibri" panose="020F0502020204030204" pitchFamily="34" charset="0"/>
              </a:rPr>
              <a:t>1.行政处罚记录。主要为税务、市场监管、综合行政执法、民政、教育等政府部门的行政处罚记录；</a:t>
            </a:r>
          </a:p>
          <a:p>
            <a:r>
              <a:rPr lang="en-US" altLang="zh-CN" sz="1800">
                <a:latin typeface="华文宋体" panose="02010600040101010101" charset="-122"/>
                <a:ea typeface="华文宋体" panose="02010600040101010101" charset="-122"/>
                <a:sym typeface="Calibri" panose="020F0502020204030204" pitchFamily="34" charset="0"/>
              </a:rPr>
              <a:t>2.诚信投诉记录。有违反诚信原则的行为，并经有关部门查证投诉情况属实的投诉记录；</a:t>
            </a:r>
          </a:p>
          <a:p>
            <a:r>
              <a:rPr lang="en-US" altLang="zh-CN" sz="1800">
                <a:latin typeface="华文宋体" panose="02010600040101010101" charset="-122"/>
                <a:ea typeface="华文宋体" panose="02010600040101010101" charset="-122"/>
                <a:sym typeface="Calibri" panose="020F0502020204030204" pitchFamily="34" charset="0"/>
              </a:rPr>
              <a:t>3.其它不良记录。有民事、刑事、行政诉讼、劳动仲裁等其它不良记录。</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618230" y="4240530"/>
            <a:ext cx="4410710" cy="875665"/>
            <a:chOff x="3408369" y="4656152"/>
            <a:chExt cx="5483299" cy="794133"/>
          </a:xfrm>
        </p:grpSpPr>
        <p:sp>
          <p:nvSpPr>
            <p:cNvPr id="12" name="矩形 11"/>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593203" y="4802285"/>
              <a:ext cx="5298465"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3296486" y="2074782"/>
            <a:ext cx="5599028" cy="1569660"/>
          </a:xfrm>
          <a:prstGeom prst="rect">
            <a:avLst/>
          </a:prstGeom>
          <a:noFill/>
        </p:spPr>
        <p:txBody>
          <a:bodyPr wrap="square" rtlCol="0">
            <a:spAutoFit/>
          </a:bodyPr>
          <a:lstStyle/>
          <a:p>
            <a:pPr algn="dist"/>
            <a:r>
              <a:rPr lang="en-US" altLang="zh-CN" sz="9600" dirty="0" smtClean="0">
                <a:solidFill>
                  <a:schemeClr val="bg1"/>
                </a:solidFill>
                <a:effectLst>
                  <a:outerShdw blurRad="50800" dist="38100" algn="l" rotWithShape="0">
                    <a:prstClr val="black">
                      <a:alpha val="40000"/>
                    </a:prstClr>
                  </a:outerShdw>
                </a:effectLst>
                <a:latin typeface="汉仪润圆-65简" panose="00020600040101010101" pitchFamily="18" charset="-122"/>
                <a:ea typeface="汉仪润圆-65简" panose="00020600040101010101" pitchFamily="18" charset="-122"/>
              </a:rPr>
              <a:t>THANKS</a:t>
            </a:r>
            <a:endParaRPr lang="zh-CN" altLang="en-US" sz="9600" dirty="0">
              <a:solidFill>
                <a:schemeClr val="bg1"/>
              </a:solidFill>
              <a:effectLst>
                <a:outerShdw blurRad="50800" dist="38100" algn="l" rotWithShape="0">
                  <a:prstClr val="black">
                    <a:alpha val="40000"/>
                  </a:prstClr>
                </a:outerShdw>
              </a:effectLst>
              <a:latin typeface="汉仪润圆-65简" panose="00020600040101010101" pitchFamily="18" charset="-122"/>
              <a:ea typeface="汉仪润圆-65简" panose="00020600040101010101" pitchFamily="18" charset="-122"/>
            </a:endParaRPr>
          </a:p>
        </p:txBody>
      </p:sp>
      <p:sp>
        <p:nvSpPr>
          <p:cNvPr id="14" name="文本框 13"/>
          <p:cNvSpPr txBox="1"/>
          <p:nvPr/>
        </p:nvSpPr>
        <p:spPr>
          <a:xfrm>
            <a:off x="4744720" y="4401820"/>
            <a:ext cx="2306320" cy="607695"/>
          </a:xfrm>
          <a:prstGeom prst="rect">
            <a:avLst/>
          </a:prstGeom>
          <a:noFill/>
        </p:spPr>
        <p:txBody>
          <a:bodyPr wrap="square">
            <a:spAutoFit/>
            <a:scene3d>
              <a:camera prst="orthographicFront"/>
              <a:lightRig rig="threePt" dir="t"/>
            </a:scene3d>
            <a:sp3d contourW="12700"/>
          </a:bodyPr>
          <a:lstStyle>
            <a:defPPr>
              <a:defRPr lang="zh-CN"/>
            </a:defPPr>
            <a:lvl1pPr marL="342900" indent="-342900" algn="dist" defTabSz="457200" fontAlgn="auto">
              <a:spcBef>
                <a:spcPts val="0"/>
              </a:spcBef>
              <a:spcAft>
                <a:spcPts val="0"/>
              </a:spcAft>
              <a:buFont typeface="Wingdings" panose="05000000000000000000" pitchFamily="2" charset="2"/>
              <a:buChar char="n"/>
              <a:defRPr sz="2000">
                <a:solidFill>
                  <a:schemeClr val="tx1">
                    <a:lumMod val="85000"/>
                    <a:lumOff val="15000"/>
                  </a:schemeClr>
                </a:solidFill>
                <a:latin typeface="Calibri" panose="020F0502020204030204" pitchFamily="34" charset="0"/>
                <a:ea typeface="微软雅黑" panose="020B0503020204020204" pitchFamily="34" charset="-122"/>
              </a:defRPr>
            </a:lvl1pPr>
            <a:lvl2pPr defTabSz="457200"/>
            <a:lvl3pPr defTabSz="457200"/>
            <a:lvl4pPr defTabSz="457200"/>
            <a:lvl5pPr defTabSz="457200"/>
            <a:lvl6pPr defTabSz="457200"/>
            <a:lvl7pPr defTabSz="457200"/>
            <a:lvl8pPr defTabSz="457200"/>
            <a:lvl9pPr defTabSz="457200"/>
          </a:lstStyle>
          <a:p>
            <a:pPr marL="0" indent="0" algn="l">
              <a:lnSpc>
                <a:spcPct val="120000"/>
              </a:lnSpc>
              <a:buNone/>
            </a:pPr>
            <a:r>
              <a:rPr lang="en-US" altLang="zh-CN" sz="2800" spc="300" dirty="0">
                <a:solidFill>
                  <a:schemeClr val="accent1"/>
                </a:solidFill>
                <a:latin typeface="汉仪细行楷W" panose="00020600040101010101" pitchFamily="18" charset="-122"/>
                <a:ea typeface="汉仪细行楷W" panose="00020600040101010101" pitchFamily="18" charset="-122"/>
                <a:sym typeface="Calibri" panose="020F0502020204030204" pitchFamily="34" charset="0"/>
              </a:rPr>
              <a:t>     </a:t>
            </a:r>
            <a:r>
              <a:rPr lang="zh-CN" sz="2800" spc="300" dirty="0">
                <a:solidFill>
                  <a:schemeClr val="accent1"/>
                </a:solidFill>
                <a:latin typeface="汉仪细行楷W" panose="00020600040101010101" pitchFamily="18" charset="-122"/>
                <a:ea typeface="汉仪细行楷W" panose="00020600040101010101" pitchFamily="18" charset="-122"/>
                <a:sym typeface="Calibri" panose="020F0502020204030204" pitchFamily="34" charset="0"/>
              </a:rPr>
              <a:t>谢 谢</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花儿小姐"/>
          <p:cNvSpPr txBox="1"/>
          <p:nvPr/>
        </p:nvSpPr>
        <p:spPr>
          <a:xfrm>
            <a:off x="1779905" y="2643505"/>
            <a:ext cx="4061460" cy="521970"/>
          </a:xfrm>
          <a:prstGeom prst="rect">
            <a:avLst/>
          </a:prstGeom>
          <a:noFill/>
        </p:spPr>
        <p:txBody>
          <a:bodyPr wrap="square" rtlCol="0">
            <a:spAutoFit/>
          </a:bodyPr>
          <a:lstStyle/>
          <a:p>
            <a:pPr indent="0" algn="dist">
              <a:buFont typeface="Wingdings" panose="05000000000000000000" pitchFamily="2" charset="2"/>
              <a:buNone/>
            </a:pPr>
            <a:r>
              <a:rPr lang="zh-CN" altLang="en-US" sz="2800" dirty="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一、基本原则</a:t>
            </a:r>
          </a:p>
        </p:txBody>
      </p:sp>
      <p:sp>
        <p:nvSpPr>
          <p:cNvPr id="3" name="文本框 2"/>
          <p:cNvSpPr txBox="1"/>
          <p:nvPr/>
        </p:nvSpPr>
        <p:spPr>
          <a:xfrm>
            <a:off x="6719570" y="2397125"/>
            <a:ext cx="4060825" cy="768350"/>
          </a:xfrm>
          <a:prstGeom prst="rect">
            <a:avLst/>
          </a:prstGeom>
          <a:noFill/>
        </p:spPr>
        <p:txBody>
          <a:bodyPr wrap="square" rtlCol="0">
            <a:spAutoFit/>
          </a:bodyPr>
          <a:lstStyle/>
          <a:p>
            <a:pPr indent="0" algn="dist">
              <a:buFont typeface="Wingdings" panose="05000000000000000000" pitchFamily="2" charset="2"/>
              <a:buNone/>
            </a:pPr>
            <a:r>
              <a:rPr lang="zh-CN" altLang="en-US" sz="28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二、组织领导</a:t>
            </a:r>
            <a:r>
              <a:rPr lang="zh-CN" altLang="en-US" sz="4400" dirty="0" smtClean="0">
                <a:solidFill>
                  <a:schemeClr val="bg1"/>
                </a:solidFill>
                <a:effectLst>
                  <a:outerShdw blurRad="50800" dist="38100" algn="l" rotWithShape="0">
                    <a:prstClr val="black">
                      <a:alpha val="40000"/>
                    </a:prstClr>
                  </a:outerShdw>
                </a:effectLst>
                <a:latin typeface="汉仪润圆-65简" panose="00020600040101010101" pitchFamily="18" charset="-122"/>
                <a:ea typeface="汉仪润圆-65简" panose="00020600040101010101" pitchFamily="18" charset="-122"/>
              </a:rPr>
              <a:t> </a:t>
            </a:r>
          </a:p>
        </p:txBody>
      </p:sp>
      <p:sp>
        <p:nvSpPr>
          <p:cNvPr id="4" name="文本框 3"/>
          <p:cNvSpPr txBox="1"/>
          <p:nvPr/>
        </p:nvSpPr>
        <p:spPr>
          <a:xfrm>
            <a:off x="1779905" y="3815715"/>
            <a:ext cx="4060190" cy="521970"/>
          </a:xfrm>
          <a:prstGeom prst="rect">
            <a:avLst/>
          </a:prstGeom>
          <a:noFill/>
        </p:spPr>
        <p:txBody>
          <a:bodyPr wrap="square" rtlCol="0">
            <a:spAutoFit/>
          </a:bodyPr>
          <a:lstStyle/>
          <a:p>
            <a:pPr indent="0" algn="dist">
              <a:buFont typeface="Wingdings" panose="05000000000000000000" pitchFamily="2" charset="2"/>
              <a:buNone/>
            </a:pPr>
            <a:r>
              <a:rPr lang="zh-CN" altLang="en-US" sz="2800" dirty="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三、评估对象</a:t>
            </a:r>
          </a:p>
        </p:txBody>
      </p:sp>
      <p:grpSp>
        <p:nvGrpSpPr>
          <p:cNvPr id="11" name="组合 10"/>
          <p:cNvGrpSpPr/>
          <p:nvPr/>
        </p:nvGrpSpPr>
        <p:grpSpPr>
          <a:xfrm>
            <a:off x="4323170" y="756937"/>
            <a:ext cx="3934725" cy="794133"/>
            <a:chOff x="3408369" y="4656152"/>
            <a:chExt cx="5483299" cy="794133"/>
          </a:xfrm>
        </p:grpSpPr>
        <p:sp>
          <p:nvSpPr>
            <p:cNvPr id="12" name="矩形 11"/>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27083" t="6415" r="27172" b="5676"/>
          <a:stretch>
            <a:fillRect/>
          </a:stretch>
        </p:blipFill>
        <p:spPr>
          <a:xfrm rot="12924453">
            <a:off x="7929271" y="724655"/>
            <a:ext cx="658343" cy="1388813"/>
          </a:xfrm>
          <a:prstGeom prst="rect">
            <a:avLst/>
          </a:prstGeom>
        </p:spPr>
      </p:pic>
      <p:sp>
        <p:nvSpPr>
          <p:cNvPr id="15" name="文本框 14"/>
          <p:cNvSpPr txBox="1"/>
          <p:nvPr/>
        </p:nvSpPr>
        <p:spPr>
          <a:xfrm>
            <a:off x="4841858" y="997235"/>
            <a:ext cx="2896077" cy="460375"/>
          </a:xfrm>
          <a:prstGeom prst="rect">
            <a:avLst/>
          </a:prstGeom>
          <a:noFill/>
        </p:spPr>
        <p:txBody>
          <a:bodyPr wrap="square" rtlCol="0">
            <a:spAutoFit/>
          </a:bodyPr>
          <a:lstStyle/>
          <a:p>
            <a:pPr algn="just"/>
            <a:r>
              <a:rPr lang="en-US" altLang="zh-CN" sz="2400" dirty="0" smtClean="0">
                <a:solidFill>
                  <a:schemeClr val="tx1">
                    <a:lumMod val="75000"/>
                    <a:lumOff val="25000"/>
                  </a:schemeClr>
                </a:solidFill>
                <a:latin typeface="汉仪润圆-65简" panose="00020600040101010101" pitchFamily="18" charset="-122"/>
                <a:ea typeface="汉仪润圆-65简" panose="00020600040101010101" pitchFamily="18" charset="-122"/>
              </a:rPr>
              <a:t>       </a:t>
            </a:r>
            <a:r>
              <a:rPr lang="en-US" altLang="zh-CN" sz="2400" dirty="0" smtClean="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 </a:t>
            </a:r>
            <a:r>
              <a:rPr lang="zh-CN" altLang="en-US" sz="2400" dirty="0" smtClean="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目      录</a:t>
            </a:r>
            <a:r>
              <a:rPr lang="zh-CN" altLang="en-US" sz="2400" dirty="0" smtClean="0">
                <a:solidFill>
                  <a:schemeClr val="tx1">
                    <a:lumMod val="75000"/>
                    <a:lumOff val="25000"/>
                  </a:schemeClr>
                </a:solidFill>
                <a:latin typeface="汉仪润圆-65简" panose="00020600040101010101" pitchFamily="18" charset="-122"/>
                <a:ea typeface="汉仪润圆-65简" panose="00020600040101010101" pitchFamily="18" charset="-122"/>
              </a:rPr>
              <a:t> </a:t>
            </a:r>
            <a:endParaRPr lang="zh-CN" altLang="en-US" sz="2400" dirty="0">
              <a:solidFill>
                <a:schemeClr val="tx1">
                  <a:lumMod val="75000"/>
                  <a:lumOff val="25000"/>
                </a:schemeClr>
              </a:solidFill>
              <a:latin typeface="汉仪润圆-65简" panose="00020600040101010101" pitchFamily="18" charset="-122"/>
              <a:ea typeface="汉仪润圆-65简" panose="00020600040101010101" pitchFamily="18" charset="-122"/>
            </a:endParaRPr>
          </a:p>
        </p:txBody>
      </p:sp>
      <p:sp>
        <p:nvSpPr>
          <p:cNvPr id="5" name="文本框 4"/>
          <p:cNvSpPr txBox="1"/>
          <p:nvPr/>
        </p:nvSpPr>
        <p:spPr>
          <a:xfrm>
            <a:off x="6719570" y="3815715"/>
            <a:ext cx="4153535" cy="521970"/>
          </a:xfrm>
          <a:prstGeom prst="rect">
            <a:avLst/>
          </a:prstGeom>
          <a:noFill/>
        </p:spPr>
        <p:txBody>
          <a:bodyPr wrap="square" rtlCol="0">
            <a:spAutoFit/>
          </a:bodyPr>
          <a:lstStyle/>
          <a:p>
            <a:pPr indent="0" algn="dist">
              <a:buFont typeface="Wingdings" panose="05000000000000000000" pitchFamily="2" charset="2"/>
              <a:buNone/>
            </a:pPr>
            <a:r>
              <a:rPr lang="zh-CN" altLang="en-US" sz="2800" dirty="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四、评估内容及分值构成</a:t>
            </a:r>
          </a:p>
        </p:txBody>
      </p:sp>
      <p:sp>
        <p:nvSpPr>
          <p:cNvPr id="6" name="文本框 5"/>
          <p:cNvSpPr txBox="1"/>
          <p:nvPr/>
        </p:nvSpPr>
        <p:spPr>
          <a:xfrm>
            <a:off x="1779905" y="4930775"/>
            <a:ext cx="4060825" cy="521970"/>
          </a:xfrm>
          <a:prstGeom prst="rect">
            <a:avLst/>
          </a:prstGeom>
          <a:noFill/>
        </p:spPr>
        <p:txBody>
          <a:bodyPr wrap="square" rtlCol="0">
            <a:spAutoFit/>
          </a:bodyPr>
          <a:lstStyle/>
          <a:p>
            <a:pPr indent="0" algn="dist">
              <a:buFont typeface="Wingdings" panose="05000000000000000000" pitchFamily="2" charset="2"/>
              <a:buNone/>
            </a:pPr>
            <a:r>
              <a:rPr lang="zh-CN" altLang="en-US" sz="2800" dirty="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五、评估程序</a:t>
            </a:r>
          </a:p>
        </p:txBody>
      </p:sp>
      <p:sp>
        <p:nvSpPr>
          <p:cNvPr id="7" name="文本框 6"/>
          <p:cNvSpPr txBox="1"/>
          <p:nvPr/>
        </p:nvSpPr>
        <p:spPr>
          <a:xfrm>
            <a:off x="6719570" y="4930775"/>
            <a:ext cx="4060825" cy="521970"/>
          </a:xfrm>
          <a:prstGeom prst="rect">
            <a:avLst/>
          </a:prstGeom>
          <a:noFill/>
        </p:spPr>
        <p:txBody>
          <a:bodyPr wrap="square" rtlCol="0">
            <a:spAutoFit/>
          </a:bodyPr>
          <a:lstStyle/>
          <a:p>
            <a:pPr indent="0" algn="dist">
              <a:buFont typeface="Wingdings" panose="05000000000000000000" pitchFamily="2" charset="2"/>
              <a:buNone/>
            </a:pPr>
            <a:r>
              <a:rPr lang="zh-CN" altLang="en-US" sz="2800" dirty="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六、评估程序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41772" y="1483377"/>
            <a:ext cx="3426622" cy="794133"/>
            <a:chOff x="3408369" y="4656152"/>
            <a:chExt cx="5483299" cy="794133"/>
          </a:xfrm>
        </p:grpSpPr>
        <p:sp>
          <p:nvSpPr>
            <p:cNvPr id="4" name="矩形 3"/>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271250" y="1661122"/>
            <a:ext cx="2367666" cy="583565"/>
          </a:xfrm>
          <a:prstGeom prst="rect">
            <a:avLst/>
          </a:prstGeom>
          <a:noFill/>
        </p:spPr>
        <p:txBody>
          <a:bodyPr wrap="square" rtlCol="0">
            <a:spAutoFit/>
          </a:bodyPr>
          <a:lstStyle/>
          <a:p>
            <a:pPr algn="dist"/>
            <a:r>
              <a:rPr lang="en-US" altLang="zh-CN" sz="3200" dirty="0" smtClean="0">
                <a:solidFill>
                  <a:schemeClr val="tx1">
                    <a:lumMod val="75000"/>
                    <a:lumOff val="25000"/>
                  </a:schemeClr>
                </a:solidFill>
                <a:latin typeface="华文中宋" panose="02010600040101010101" charset="-122"/>
                <a:ea typeface="华文中宋" panose="02010600040101010101" charset="-122"/>
              </a:rPr>
              <a:t>PART 01</a:t>
            </a:r>
            <a:endParaRPr lang="zh-CN" altLang="en-US" sz="3200" dirty="0">
              <a:solidFill>
                <a:schemeClr val="tx1">
                  <a:lumMod val="75000"/>
                  <a:lumOff val="25000"/>
                </a:schemeClr>
              </a:solidFill>
              <a:latin typeface="华文中宋" panose="02010600040101010101" charset="-122"/>
              <a:ea typeface="华文中宋" panose="02010600040101010101" charset="-122"/>
            </a:endParaRPr>
          </a:p>
        </p:txBody>
      </p:sp>
      <p:sp>
        <p:nvSpPr>
          <p:cNvPr id="8" name="稻壳儿花儿小姐"/>
          <p:cNvSpPr txBox="1"/>
          <p:nvPr/>
        </p:nvSpPr>
        <p:spPr>
          <a:xfrm>
            <a:off x="3783255" y="3004923"/>
            <a:ext cx="5342707" cy="1322070"/>
          </a:xfrm>
          <a:prstGeom prst="rect">
            <a:avLst/>
          </a:prstGeom>
          <a:noFill/>
        </p:spPr>
        <p:txBody>
          <a:bodyPr wrap="square" rtlCol="0">
            <a:spAutoFit/>
          </a:bodyPr>
          <a:lstStyle/>
          <a:p>
            <a:pPr algn="dist"/>
            <a:r>
              <a:rPr lang="zh-CN" altLang="en-US" sz="80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基本原则</a:t>
            </a:r>
          </a:p>
        </p:txBody>
      </p:sp>
      <p:cxnSp>
        <p:nvCxnSpPr>
          <p:cNvPr id="11" name="直接连接符 10"/>
          <p:cNvCxnSpPr/>
          <p:nvPr/>
        </p:nvCxnSpPr>
        <p:spPr>
          <a:xfrm>
            <a:off x="5847660" y="5055325"/>
            <a:ext cx="12148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27083" t="6415" r="27172" b="5676"/>
          <a:stretch>
            <a:fillRect/>
          </a:stretch>
        </p:blipFill>
        <p:spPr>
          <a:xfrm rot="12924453">
            <a:off x="7849978" y="1342876"/>
            <a:ext cx="658343" cy="138881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华文中宋" panose="02010600040101010101" charset="-122"/>
                <a:ea typeface="华文中宋" panose="02010600040101010101" charset="-122"/>
              </a:rPr>
              <a:t>基本原则</a:t>
            </a:r>
          </a:p>
        </p:txBody>
      </p:sp>
      <p:sp>
        <p:nvSpPr>
          <p:cNvPr id="21" name="矩形 20"/>
          <p:cNvSpPr/>
          <p:nvPr/>
        </p:nvSpPr>
        <p:spPr>
          <a:xfrm>
            <a:off x="7045325" y="2044065"/>
            <a:ext cx="4296410" cy="339280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27" name="稻壳儿花儿小姐"/>
          <p:cNvSpPr/>
          <p:nvPr/>
        </p:nvSpPr>
        <p:spPr>
          <a:xfrm>
            <a:off x="2779478" y="1485576"/>
            <a:ext cx="3545657" cy="521970"/>
          </a:xfrm>
          <a:prstGeom prst="rect">
            <a:avLst/>
          </a:prstGeom>
        </p:spPr>
        <p:txBody>
          <a:bodyPr wrap="square">
            <a:spAutoFit/>
          </a:bodyPr>
          <a:lstStyle/>
          <a:p>
            <a:pPr>
              <a:lnSpc>
                <a:spcPct val="140000"/>
              </a:lnSpc>
            </a:pPr>
            <a:r>
              <a:rPr lang="en-US" altLang="zh-CN" sz="2000" b="1" spc="150">
                <a:solidFill>
                  <a:prstClr val="black">
                    <a:lumMod val="75000"/>
                    <a:lumOff val="25000"/>
                  </a:prstClr>
                </a:solidFill>
                <a:latin typeface="华文宋体" panose="02010600040101010101" charset="-122"/>
                <a:ea typeface="华文宋体" panose="02010600040101010101" charset="-122"/>
                <a:cs typeface="+mn-ea"/>
                <a:sym typeface="Calibri" panose="020F0502020204030204" pitchFamily="34" charset="0"/>
              </a:rPr>
              <a:t>坚持导向性原则</a:t>
            </a:r>
          </a:p>
        </p:txBody>
      </p:sp>
      <p:sp>
        <p:nvSpPr>
          <p:cNvPr id="28" name="稻壳儿花儿小姐"/>
          <p:cNvSpPr/>
          <p:nvPr/>
        </p:nvSpPr>
        <p:spPr>
          <a:xfrm>
            <a:off x="2779395" y="3901440"/>
            <a:ext cx="3755390" cy="521970"/>
          </a:xfrm>
          <a:prstGeom prst="rect">
            <a:avLst/>
          </a:prstGeom>
        </p:spPr>
        <p:txBody>
          <a:bodyPr wrap="square">
            <a:spAutoFit/>
          </a:bodyPr>
          <a:lstStyle/>
          <a:p>
            <a:pPr>
              <a:lnSpc>
                <a:spcPct val="140000"/>
              </a:lnSpc>
            </a:pPr>
            <a:r>
              <a:rPr lang="en-US" altLang="zh-CN" sz="2000" b="1"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坚持实效性原则</a:t>
            </a:r>
          </a:p>
        </p:txBody>
      </p:sp>
      <p:sp>
        <p:nvSpPr>
          <p:cNvPr id="29" name="稻壳儿花儿小姐"/>
          <p:cNvSpPr/>
          <p:nvPr/>
        </p:nvSpPr>
        <p:spPr>
          <a:xfrm>
            <a:off x="2779261" y="2693346"/>
            <a:ext cx="3545657" cy="521970"/>
          </a:xfrm>
          <a:prstGeom prst="rect">
            <a:avLst/>
          </a:prstGeom>
        </p:spPr>
        <p:txBody>
          <a:bodyPr wrap="square">
            <a:spAutoFit/>
          </a:bodyPr>
          <a:lstStyle/>
          <a:p>
            <a:pPr>
              <a:lnSpc>
                <a:spcPct val="140000"/>
              </a:lnSpc>
            </a:pPr>
            <a:r>
              <a:rPr lang="en-US" altLang="zh-CN" sz="2000" b="1"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坚持</a:t>
            </a:r>
            <a:r>
              <a:rPr lang="en-US" altLang="zh-CN" sz="2000" b="1" spc="150">
                <a:solidFill>
                  <a:prstClr val="black">
                    <a:lumMod val="75000"/>
                    <a:lumOff val="25000"/>
                  </a:prstClr>
                </a:solidFill>
                <a:latin typeface="华文宋体" panose="02010600040101010101" charset="-122"/>
                <a:ea typeface="华文宋体" panose="02010600040101010101" charset="-122"/>
                <a:cs typeface="+mn-ea"/>
                <a:sym typeface="Calibri" panose="020F0502020204030204" pitchFamily="34" charset="0"/>
              </a:rPr>
              <a:t>规范性</a:t>
            </a:r>
            <a:r>
              <a:rPr lang="en-US" altLang="zh-CN" sz="2000" b="1"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原则</a:t>
            </a:r>
          </a:p>
        </p:txBody>
      </p:sp>
      <p:sp>
        <p:nvSpPr>
          <p:cNvPr id="30" name="稻壳儿花儿小姐"/>
          <p:cNvSpPr/>
          <p:nvPr/>
        </p:nvSpPr>
        <p:spPr>
          <a:xfrm>
            <a:off x="2779261" y="5150887"/>
            <a:ext cx="3545657" cy="521970"/>
          </a:xfrm>
          <a:prstGeom prst="rect">
            <a:avLst/>
          </a:prstGeom>
        </p:spPr>
        <p:txBody>
          <a:bodyPr wrap="square">
            <a:spAutoFit/>
          </a:bodyPr>
          <a:lstStyle/>
          <a:p>
            <a:pPr>
              <a:lnSpc>
                <a:spcPct val="140000"/>
              </a:lnSpc>
            </a:pPr>
            <a:r>
              <a:rPr lang="en-US" altLang="zh-CN" sz="2000" b="1" spc="150">
                <a:solidFill>
                  <a:prstClr val="black">
                    <a:lumMod val="75000"/>
                    <a:lumOff val="25000"/>
                  </a:prstClr>
                </a:solidFill>
                <a:latin typeface="华文宋体" panose="02010600040101010101" charset="-122"/>
                <a:ea typeface="华文宋体" panose="02010600040101010101" charset="-122"/>
                <a:cs typeface="华文宋体" panose="02010600040101010101" charset="-122"/>
                <a:sym typeface="Calibri" panose="020F0502020204030204" pitchFamily="34" charset="0"/>
              </a:rPr>
              <a:t>坚持发展性原则</a:t>
            </a:r>
          </a:p>
        </p:txBody>
      </p:sp>
      <p:sp>
        <p:nvSpPr>
          <p:cNvPr id="37" name="椭圆 36"/>
          <p:cNvSpPr/>
          <p:nvPr/>
        </p:nvSpPr>
        <p:spPr>
          <a:xfrm>
            <a:off x="1486669" y="1448070"/>
            <a:ext cx="596434" cy="596434"/>
          </a:xfrm>
          <a:prstGeom prst="ellipse">
            <a:avLst/>
          </a:prstGeom>
          <a:solidFill>
            <a:srgbClr val="2C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1</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38" name="椭圆 37"/>
          <p:cNvSpPr/>
          <p:nvPr/>
        </p:nvSpPr>
        <p:spPr>
          <a:xfrm>
            <a:off x="1486311" y="2655840"/>
            <a:ext cx="596434" cy="596434"/>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2</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39" name="椭圆 38"/>
          <p:cNvSpPr/>
          <p:nvPr/>
        </p:nvSpPr>
        <p:spPr>
          <a:xfrm>
            <a:off x="1486669" y="3864174"/>
            <a:ext cx="596434" cy="596434"/>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3</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
        <p:nvSpPr>
          <p:cNvPr id="40" name="椭圆 39"/>
          <p:cNvSpPr/>
          <p:nvPr/>
        </p:nvSpPr>
        <p:spPr>
          <a:xfrm>
            <a:off x="1486311" y="5114489"/>
            <a:ext cx="596434" cy="596434"/>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rPr>
              <a:t>4</a:t>
            </a:r>
            <a:endParaRPr kumimoji="0" lang="zh-CN" altLang="en-US" sz="2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41772" y="1483377"/>
            <a:ext cx="3426622" cy="794133"/>
            <a:chOff x="3408369" y="4656152"/>
            <a:chExt cx="5483299" cy="794133"/>
          </a:xfrm>
        </p:grpSpPr>
        <p:sp>
          <p:nvSpPr>
            <p:cNvPr id="4" name="矩形 3"/>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271250" y="1661122"/>
            <a:ext cx="2367666" cy="583565"/>
          </a:xfrm>
          <a:prstGeom prst="rect">
            <a:avLst/>
          </a:prstGeom>
          <a:noFill/>
        </p:spPr>
        <p:txBody>
          <a:bodyPr wrap="square" rtlCol="0">
            <a:spAutoFit/>
          </a:bodyPr>
          <a:lstStyle/>
          <a:p>
            <a:pPr algn="dist"/>
            <a:r>
              <a:rPr lang="en-US" altLang="zh-CN" sz="3200" dirty="0" smtClean="0">
                <a:solidFill>
                  <a:schemeClr val="tx1">
                    <a:lumMod val="75000"/>
                    <a:lumOff val="25000"/>
                  </a:schemeClr>
                </a:solidFill>
                <a:latin typeface="华文中宋" panose="02010600040101010101" charset="-122"/>
                <a:ea typeface="华文中宋" panose="02010600040101010101" charset="-122"/>
              </a:rPr>
              <a:t>PART 0</a:t>
            </a:r>
            <a:r>
              <a:rPr lang="en-US" sz="3200" dirty="0" smtClean="0">
                <a:solidFill>
                  <a:schemeClr val="tx1">
                    <a:lumMod val="75000"/>
                    <a:lumOff val="25000"/>
                  </a:schemeClr>
                </a:solidFill>
                <a:latin typeface="华文中宋" panose="02010600040101010101" charset="-122"/>
                <a:ea typeface="华文中宋" panose="02010600040101010101" charset="-122"/>
              </a:rPr>
              <a:t>2</a:t>
            </a:r>
            <a:endParaRPr lang="en-US" sz="3200" dirty="0">
              <a:solidFill>
                <a:schemeClr val="tx1">
                  <a:lumMod val="75000"/>
                  <a:lumOff val="25000"/>
                </a:schemeClr>
              </a:solidFill>
              <a:latin typeface="华文中宋" panose="02010600040101010101" charset="-122"/>
              <a:ea typeface="华文中宋" panose="02010600040101010101" charset="-122"/>
            </a:endParaRPr>
          </a:p>
        </p:txBody>
      </p:sp>
      <p:sp>
        <p:nvSpPr>
          <p:cNvPr id="8" name="稻壳儿花儿小姐"/>
          <p:cNvSpPr txBox="1"/>
          <p:nvPr/>
        </p:nvSpPr>
        <p:spPr>
          <a:xfrm>
            <a:off x="3783255" y="3004923"/>
            <a:ext cx="5342707" cy="1322070"/>
          </a:xfrm>
          <a:prstGeom prst="rect">
            <a:avLst/>
          </a:prstGeom>
          <a:noFill/>
        </p:spPr>
        <p:txBody>
          <a:bodyPr wrap="square" rtlCol="0">
            <a:spAutoFit/>
          </a:bodyPr>
          <a:lstStyle/>
          <a:p>
            <a:pPr algn="dist"/>
            <a:r>
              <a:rPr lang="zh-CN" altLang="en-US" sz="80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组织领导</a:t>
            </a:r>
          </a:p>
        </p:txBody>
      </p:sp>
      <p:cxnSp>
        <p:nvCxnSpPr>
          <p:cNvPr id="11" name="直接连接符 10"/>
          <p:cNvCxnSpPr/>
          <p:nvPr/>
        </p:nvCxnSpPr>
        <p:spPr>
          <a:xfrm>
            <a:off x="5847660" y="5055325"/>
            <a:ext cx="12148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27083" t="6415" r="27172" b="5676"/>
          <a:stretch>
            <a:fillRect/>
          </a:stretch>
        </p:blipFill>
        <p:spPr>
          <a:xfrm rot="12924453">
            <a:off x="7849978" y="1342876"/>
            <a:ext cx="658343" cy="13888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华文中宋" panose="02010600040101010101" charset="-122"/>
                <a:ea typeface="华文中宋" panose="02010600040101010101" charset="-122"/>
                <a:sym typeface="+mn-ea"/>
              </a:rPr>
              <a:t>组织领导</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33038" y="2525040"/>
            <a:ext cx="650626" cy="650626"/>
          </a:xfrm>
          <a:prstGeom prst="rect">
            <a:avLst/>
          </a:prstGeom>
        </p:spPr>
      </p:pic>
      <p:sp>
        <p:nvSpPr>
          <p:cNvPr id="13" name="稻壳儿花儿小姐"/>
          <p:cNvSpPr/>
          <p:nvPr/>
        </p:nvSpPr>
        <p:spPr>
          <a:xfrm>
            <a:off x="2083827" y="2524575"/>
            <a:ext cx="5051307" cy="2489200"/>
          </a:xfrm>
          <a:prstGeom prst="rect">
            <a:avLst/>
          </a:prstGeom>
        </p:spPr>
        <p:txBody>
          <a:bodyPr wrap="square">
            <a:spAutoFit/>
          </a:bodyPr>
          <a:lstStyle/>
          <a:p>
            <a:pPr>
              <a:lnSpc>
                <a:spcPct val="130000"/>
              </a:lnSpc>
            </a:pPr>
            <a:r>
              <a:rPr lang="en-US" altLang="zh-CN" sz="2400" spc="150">
                <a:solidFill>
                  <a:schemeClr val="tx1">
                    <a:lumMod val="75000"/>
                    <a:lumOff val="25000"/>
                  </a:schemeClr>
                </a:solidFill>
                <a:latin typeface="华文宋体" panose="02010600040101010101" charset="-122"/>
                <a:ea typeface="华文宋体" panose="02010600040101010101" charset="-122"/>
              </a:rPr>
              <a:t>市管民办教育机构评估由市教育局学校年度综合考核领导小组统一领导，市教育局相关责任处室和单位组成评估小组，对民办教育机构开展学年度办学水平评估。</a:t>
            </a:r>
          </a:p>
        </p:txBody>
      </p:sp>
      <p:sp>
        <p:nvSpPr>
          <p:cNvPr id="21" name="矩形 20"/>
          <p:cNvSpPr/>
          <p:nvPr/>
        </p:nvSpPr>
        <p:spPr>
          <a:xfrm>
            <a:off x="7649845" y="2150110"/>
            <a:ext cx="3979545" cy="339280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algn="ctr"/>
            <a:endParaRPr lang="zh-CN" altLang="en-US" kern="0">
              <a:solidFill>
                <a:prstClr val="white"/>
              </a:solidFill>
              <a:latin typeface="Calibri" panose="020F0502020204030204"/>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41772" y="1483377"/>
            <a:ext cx="3426622" cy="794133"/>
            <a:chOff x="3408369" y="4656152"/>
            <a:chExt cx="5483299" cy="794133"/>
          </a:xfrm>
        </p:grpSpPr>
        <p:sp>
          <p:nvSpPr>
            <p:cNvPr id="4" name="矩形 3"/>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271250" y="1661122"/>
            <a:ext cx="2367666" cy="583565"/>
          </a:xfrm>
          <a:prstGeom prst="rect">
            <a:avLst/>
          </a:prstGeom>
          <a:noFill/>
        </p:spPr>
        <p:txBody>
          <a:bodyPr wrap="square" rtlCol="0">
            <a:spAutoFit/>
          </a:bodyPr>
          <a:lstStyle/>
          <a:p>
            <a:pPr algn="dist"/>
            <a:r>
              <a:rPr lang="en-US" altLang="zh-CN" sz="3200" dirty="0" smtClean="0">
                <a:solidFill>
                  <a:schemeClr val="tx1">
                    <a:lumMod val="75000"/>
                    <a:lumOff val="25000"/>
                  </a:schemeClr>
                </a:solidFill>
                <a:latin typeface="华文中宋" panose="02010600040101010101" charset="-122"/>
                <a:ea typeface="华文中宋" panose="02010600040101010101" charset="-122"/>
              </a:rPr>
              <a:t>PART 0</a:t>
            </a:r>
            <a:r>
              <a:rPr lang="en-US" sz="3200" dirty="0" smtClean="0">
                <a:solidFill>
                  <a:schemeClr val="tx1">
                    <a:lumMod val="75000"/>
                    <a:lumOff val="25000"/>
                  </a:schemeClr>
                </a:solidFill>
                <a:latin typeface="华文中宋" panose="02010600040101010101" charset="-122"/>
                <a:ea typeface="华文中宋" panose="02010600040101010101" charset="-122"/>
              </a:rPr>
              <a:t>3</a:t>
            </a:r>
            <a:endParaRPr lang="en-US" sz="3200" dirty="0">
              <a:solidFill>
                <a:schemeClr val="tx1">
                  <a:lumMod val="75000"/>
                  <a:lumOff val="25000"/>
                </a:schemeClr>
              </a:solidFill>
              <a:latin typeface="华文中宋" panose="02010600040101010101" charset="-122"/>
              <a:ea typeface="华文中宋" panose="02010600040101010101" charset="-122"/>
            </a:endParaRPr>
          </a:p>
        </p:txBody>
      </p:sp>
      <p:sp>
        <p:nvSpPr>
          <p:cNvPr id="8" name="稻壳儿花儿小姐"/>
          <p:cNvSpPr txBox="1"/>
          <p:nvPr/>
        </p:nvSpPr>
        <p:spPr>
          <a:xfrm>
            <a:off x="3783255" y="3004923"/>
            <a:ext cx="5342707" cy="1322070"/>
          </a:xfrm>
          <a:prstGeom prst="rect">
            <a:avLst/>
          </a:prstGeom>
          <a:noFill/>
        </p:spPr>
        <p:txBody>
          <a:bodyPr wrap="square" rtlCol="0">
            <a:spAutoFit/>
          </a:bodyPr>
          <a:lstStyle/>
          <a:p>
            <a:pPr algn="dist"/>
            <a:r>
              <a:rPr lang="zh-CN" altLang="en-US" sz="80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评估对象</a:t>
            </a:r>
          </a:p>
        </p:txBody>
      </p:sp>
      <p:cxnSp>
        <p:nvCxnSpPr>
          <p:cNvPr id="11" name="直接连接符 10"/>
          <p:cNvCxnSpPr/>
          <p:nvPr/>
        </p:nvCxnSpPr>
        <p:spPr>
          <a:xfrm>
            <a:off x="5847660" y="5055325"/>
            <a:ext cx="12148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27083" t="6415" r="27172" b="5676"/>
          <a:stretch>
            <a:fillRect/>
          </a:stretch>
        </p:blipFill>
        <p:spPr>
          <a:xfrm rot="12924453">
            <a:off x="7849978" y="1342876"/>
            <a:ext cx="658343" cy="13888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5469" y="278085"/>
            <a:ext cx="3261753" cy="460375"/>
          </a:xfrm>
          <a:prstGeom prst="rect">
            <a:avLst/>
          </a:prstGeom>
        </p:spPr>
        <p:txBody>
          <a:bodyPr wrap="square">
            <a:spAutoFit/>
          </a:bodyPr>
          <a:lstStyle/>
          <a:p>
            <a:pPr marL="342900" indent="-342900" algn="l">
              <a:buFont typeface="Wingdings" panose="05000000000000000000" pitchFamily="2" charset="2"/>
              <a:buChar char="l"/>
            </a:pPr>
            <a:r>
              <a:rPr lang="zh-CN" altLang="en-US" sz="2400" dirty="0">
                <a:solidFill>
                  <a:schemeClr val="tx1">
                    <a:lumMod val="85000"/>
                    <a:lumOff val="15000"/>
                  </a:schemeClr>
                </a:solidFill>
                <a:latin typeface="华文中宋" panose="02010600040101010101" charset="-122"/>
                <a:ea typeface="华文中宋" panose="02010600040101010101" charset="-122"/>
                <a:sym typeface="+mn-ea"/>
              </a:rPr>
              <a:t>评估对象</a:t>
            </a:r>
            <a:endParaRPr lang="zh-CN" altLang="en-US" sz="2400" dirty="0">
              <a:solidFill>
                <a:schemeClr val="tx1">
                  <a:lumMod val="85000"/>
                  <a:lumOff val="15000"/>
                </a:schemeClr>
              </a:solidFill>
              <a:latin typeface="汉仪润圆-65简" panose="00020600040101010101" pitchFamily="18" charset="-122"/>
              <a:ea typeface="汉仪润圆-65简" panose="00020600040101010101" pitchFamily="18" charset="-122"/>
            </a:endParaRPr>
          </a:p>
        </p:txBody>
      </p:sp>
      <p:graphicFrame>
        <p:nvGraphicFramePr>
          <p:cNvPr id="30" name="图表 29"/>
          <p:cNvGraphicFramePr/>
          <p:nvPr/>
        </p:nvGraphicFramePr>
        <p:xfrm>
          <a:off x="1327123" y="1273586"/>
          <a:ext cx="3344470" cy="3440612"/>
        </p:xfrm>
        <a:graphic>
          <a:graphicData uri="http://schemas.openxmlformats.org/drawingml/2006/chart">
            <c:chart xmlns:c="http://schemas.openxmlformats.org/drawingml/2006/chart" xmlns:r="http://schemas.openxmlformats.org/officeDocument/2006/relationships" r:id="rId2"/>
          </a:graphicData>
        </a:graphic>
      </p:graphicFrame>
      <p:grpSp>
        <p:nvGrpSpPr>
          <p:cNvPr id="31" name="组合 19"/>
          <p:cNvGrpSpPr/>
          <p:nvPr/>
        </p:nvGrpSpPr>
        <p:grpSpPr>
          <a:xfrm>
            <a:off x="1634147" y="1825540"/>
            <a:ext cx="3496398" cy="3498556"/>
            <a:chOff x="3491329" y="1261482"/>
            <a:chExt cx="3006725" cy="3006726"/>
          </a:xfrm>
        </p:grpSpPr>
        <p:grpSp>
          <p:nvGrpSpPr>
            <p:cNvPr id="32" name="组合 20"/>
            <p:cNvGrpSpPr/>
            <p:nvPr/>
          </p:nvGrpSpPr>
          <p:grpSpPr>
            <a:xfrm rot="900000">
              <a:off x="3491329" y="1261482"/>
              <a:ext cx="3006725" cy="3006726"/>
              <a:chOff x="3491329" y="1261482"/>
              <a:chExt cx="3006725" cy="3006726"/>
            </a:xfrm>
          </p:grpSpPr>
          <p:grpSp>
            <p:nvGrpSpPr>
              <p:cNvPr id="34" name="组合 22"/>
              <p:cNvGrpSpPr/>
              <p:nvPr/>
            </p:nvGrpSpPr>
            <p:grpSpPr>
              <a:xfrm>
                <a:off x="5015329" y="2787070"/>
                <a:ext cx="1482725" cy="1481138"/>
                <a:chOff x="4549776" y="2547938"/>
                <a:chExt cx="1482725" cy="1481138"/>
              </a:xfrm>
            </p:grpSpPr>
            <p:sp>
              <p:nvSpPr>
                <p:cNvPr id="36"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37"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38"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39"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0"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1"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sp>
              <p:nvSpPr>
                <p:cNvPr id="42"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sp>
            <p:nvSpPr>
              <p:cNvPr id="35"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sp>
          <p:nvSpPr>
            <p:cNvPr id="33"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p>
          </p:txBody>
        </p:sp>
      </p:grpSp>
      <p:sp>
        <p:nvSpPr>
          <p:cNvPr id="49" name="稻壳儿花儿小姐"/>
          <p:cNvSpPr txBox="1"/>
          <p:nvPr/>
        </p:nvSpPr>
        <p:spPr bwMode="auto">
          <a:xfrm>
            <a:off x="5201920" y="1637665"/>
            <a:ext cx="5899150" cy="2489200"/>
          </a:xfrm>
          <a:prstGeom prst="rect">
            <a:avLst/>
          </a:prstGeom>
        </p:spPr>
        <p:txBody>
          <a:bodyPr wrap="square">
            <a:spAutoFit/>
          </a:bodyPr>
          <a:lstStyle>
            <a:defPPr>
              <a:defRPr lang="zh-CN"/>
            </a:defPPr>
            <a:lvl1pPr>
              <a:lnSpc>
                <a:spcPct val="130000"/>
              </a:lnSpc>
              <a:defRPr sz="1200" spc="150">
                <a:solidFill>
                  <a:schemeClr val="tx1">
                    <a:lumMod val="75000"/>
                    <a:lumOff val="25000"/>
                  </a:schemeClr>
                </a:solidFill>
                <a:latin typeface="+mj-lt"/>
                <a:ea typeface="汉仪雅酷黑 55W" panose="020B0504020202020204" pitchFamily="34" charset="-122"/>
              </a:defRPr>
            </a:lvl1pPr>
          </a:lstStyle>
          <a:p>
            <a:pPr>
              <a:lnSpc>
                <a:spcPct val="130000"/>
              </a:lnSpc>
            </a:pPr>
            <a:r>
              <a:rPr lang="en-US" altLang="zh-CN" sz="2400">
                <a:latin typeface="华文宋体" panose="02010600040101010101" charset="-122"/>
                <a:ea typeface="华文宋体" panose="02010600040101010101" charset="-122"/>
                <a:sym typeface="+mn-ea"/>
              </a:rPr>
              <a:t>经市教育局批准，市民政、市市场监管、市编办等部门分类注册登记，具有合法办学资质的民办教育机构（包括市管民办中小学、市管民办幼儿园、市管校外培训机构）。</a:t>
            </a:r>
            <a:endParaRPr sz="2400">
              <a:latin typeface="华文宋体" panose="02010600040101010101" charset="-122"/>
              <a:ea typeface="华文宋体" panose="02010600040101010101" charset="-122"/>
              <a:cs typeface="华文宋体" panose="02010600040101010101" charset="-122"/>
              <a:sym typeface="Calibri" panose="020F0502020204030204" pitchFamily="34" charset="0"/>
            </a:endParaRPr>
          </a:p>
        </p:txBody>
      </p:sp>
      <p:grpSp>
        <p:nvGrpSpPr>
          <p:cNvPr id="154" name="组合 153"/>
          <p:cNvGrpSpPr/>
          <p:nvPr/>
        </p:nvGrpSpPr>
        <p:grpSpPr>
          <a:xfrm>
            <a:off x="2693035" y="2745740"/>
            <a:ext cx="673735" cy="432435"/>
            <a:chOff x="4810234" y="5956744"/>
            <a:chExt cx="359294" cy="310741"/>
          </a:xfrm>
        </p:grpSpPr>
        <p:sp>
          <p:nvSpPr>
            <p:cNvPr id="112" name="Freeform 107"/>
            <p:cNvSpPr>
              <a:spLocks noEditPoints="1"/>
            </p:cNvSpPr>
            <p:nvPr/>
          </p:nvSpPr>
          <p:spPr bwMode="auto">
            <a:xfrm>
              <a:off x="4810234" y="5956744"/>
              <a:ext cx="359294" cy="310741"/>
            </a:xfrm>
            <a:custGeom>
              <a:avLst/>
              <a:gdLst>
                <a:gd name="T0" fmla="*/ 0 w 347"/>
                <a:gd name="T1" fmla="*/ 0 h 300"/>
                <a:gd name="T2" fmla="*/ 0 w 347"/>
                <a:gd name="T3" fmla="*/ 2147483647 h 300"/>
                <a:gd name="T4" fmla="*/ 2147483647 w 347"/>
                <a:gd name="T5" fmla="*/ 2147483647 h 300"/>
                <a:gd name="T6" fmla="*/ 2147483647 w 347"/>
                <a:gd name="T7" fmla="*/ 0 h 300"/>
                <a:gd name="T8" fmla="*/ 0 w 347"/>
                <a:gd name="T9" fmla="*/ 0 h 300"/>
                <a:gd name="T10" fmla="*/ 2147483647 w 347"/>
                <a:gd name="T11" fmla="*/ 2147483647 h 300"/>
                <a:gd name="T12" fmla="*/ 2147483647 w 347"/>
                <a:gd name="T13" fmla="*/ 2147483647 h 300"/>
                <a:gd name="T14" fmla="*/ 2147483647 w 347"/>
                <a:gd name="T15" fmla="*/ 2147483647 h 300"/>
                <a:gd name="T16" fmla="*/ 2147483647 w 347"/>
                <a:gd name="T17" fmla="*/ 2147483647 h 300"/>
                <a:gd name="T18" fmla="*/ 2147483647 w 347"/>
                <a:gd name="T19" fmla="*/ 2147483647 h 3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7" h="300">
                  <a:moveTo>
                    <a:pt x="0" y="0"/>
                  </a:moveTo>
                  <a:lnTo>
                    <a:pt x="0" y="300"/>
                  </a:lnTo>
                  <a:lnTo>
                    <a:pt x="347" y="300"/>
                  </a:lnTo>
                  <a:lnTo>
                    <a:pt x="347" y="0"/>
                  </a:lnTo>
                  <a:lnTo>
                    <a:pt x="0" y="0"/>
                  </a:lnTo>
                  <a:close/>
                  <a:moveTo>
                    <a:pt x="328" y="281"/>
                  </a:moveTo>
                  <a:lnTo>
                    <a:pt x="19" y="281"/>
                  </a:lnTo>
                  <a:lnTo>
                    <a:pt x="19" y="23"/>
                  </a:lnTo>
                  <a:lnTo>
                    <a:pt x="328" y="23"/>
                  </a:lnTo>
                  <a:lnTo>
                    <a:pt x="328" y="281"/>
                  </a:lnTo>
                  <a:close/>
                </a:path>
              </a:pathLst>
            </a:custGeom>
            <a:solidFill>
              <a:srgbClr val="0E334D"/>
            </a:solidFill>
            <a:ln>
              <a:noFill/>
            </a:ln>
            <a:extLst>
              <a:ext uri="{91240B29-F687-4F45-9708-019B960494DF}">
                <a14:hiddenLine xmlns:a14="http://schemas.microsoft.com/office/drawing/2010/main" w="9525">
                  <a:solidFill>
                    <a:srgbClr val="000000"/>
                  </a:solidFill>
                  <a:round/>
                </a14:hiddenLine>
              </a:ext>
            </a:extLst>
          </p:spPr>
          <p:txBody>
            <a:bodyPr lIns="91436" tIns="45718" rIns="91436" bIns="45718"/>
            <a:lstStyle/>
            <a:p>
              <a:pPr defTabSz="914400" eaLnBrk="0" fontAlgn="base" hangingPunct="0">
                <a:spcBef>
                  <a:spcPct val="0"/>
                </a:spcBef>
                <a:spcAft>
                  <a:spcPct val="0"/>
                </a:spcAft>
              </a:pPr>
              <a:endParaRPr lang="zh-CN" altLang="en-US">
                <a:solidFill>
                  <a:srgbClr val="000000"/>
                </a:solidFill>
                <a:cs typeface="+mn-ea"/>
                <a:sym typeface="+mn-lt"/>
              </a:endParaRPr>
            </a:p>
          </p:txBody>
        </p:sp>
        <p:sp>
          <p:nvSpPr>
            <p:cNvPr id="113" name="Rectangle 108"/>
            <p:cNvSpPr>
              <a:spLocks noChangeArrowheads="1"/>
            </p:cNvSpPr>
            <p:nvPr/>
          </p:nvSpPr>
          <p:spPr bwMode="auto">
            <a:xfrm>
              <a:off x="4863042" y="6038573"/>
              <a:ext cx="42452" cy="40397"/>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pPr defTabSz="914400" fontAlgn="base">
                <a:spcBef>
                  <a:spcPct val="0"/>
                </a:spcBef>
                <a:spcAft>
                  <a:spcPct val="0"/>
                </a:spcAft>
              </a:pPr>
              <a:endParaRPr lang="zh-CN" altLang="en-US">
                <a:solidFill>
                  <a:srgbClr val="000000"/>
                </a:solidFill>
                <a:cs typeface="+mn-ea"/>
                <a:sym typeface="+mn-lt"/>
              </a:endParaRPr>
            </a:p>
          </p:txBody>
        </p:sp>
        <p:sp>
          <p:nvSpPr>
            <p:cNvPr id="114" name="Rectangle 109"/>
            <p:cNvSpPr>
              <a:spLocks noChangeArrowheads="1"/>
            </p:cNvSpPr>
            <p:nvPr/>
          </p:nvSpPr>
          <p:spPr bwMode="auto">
            <a:xfrm>
              <a:off x="4918954" y="6054111"/>
              <a:ext cx="201909" cy="9322"/>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pPr defTabSz="914400" fontAlgn="base">
                <a:spcBef>
                  <a:spcPct val="0"/>
                </a:spcBef>
                <a:spcAft>
                  <a:spcPct val="0"/>
                </a:spcAft>
              </a:pPr>
              <a:endParaRPr lang="zh-CN" altLang="en-US">
                <a:solidFill>
                  <a:srgbClr val="000000"/>
                </a:solidFill>
                <a:cs typeface="+mn-ea"/>
                <a:sym typeface="+mn-lt"/>
              </a:endParaRPr>
            </a:p>
          </p:txBody>
        </p:sp>
        <p:sp>
          <p:nvSpPr>
            <p:cNvPr id="115" name="Rectangle 110"/>
            <p:cNvSpPr>
              <a:spLocks noChangeArrowheads="1"/>
            </p:cNvSpPr>
            <p:nvPr/>
          </p:nvSpPr>
          <p:spPr bwMode="auto">
            <a:xfrm>
              <a:off x="4863042" y="6100720"/>
              <a:ext cx="42452" cy="42468"/>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pPr defTabSz="914400" fontAlgn="base">
                <a:spcBef>
                  <a:spcPct val="0"/>
                </a:spcBef>
                <a:spcAft>
                  <a:spcPct val="0"/>
                </a:spcAft>
              </a:pPr>
              <a:endParaRPr lang="zh-CN" altLang="en-US">
                <a:solidFill>
                  <a:srgbClr val="000000"/>
                </a:solidFill>
                <a:cs typeface="+mn-ea"/>
                <a:sym typeface="+mn-lt"/>
              </a:endParaRPr>
            </a:p>
          </p:txBody>
        </p:sp>
        <p:sp>
          <p:nvSpPr>
            <p:cNvPr id="116" name="Rectangle 111"/>
            <p:cNvSpPr>
              <a:spLocks noChangeArrowheads="1"/>
            </p:cNvSpPr>
            <p:nvPr/>
          </p:nvSpPr>
          <p:spPr bwMode="auto">
            <a:xfrm>
              <a:off x="4918954" y="6118331"/>
              <a:ext cx="201909" cy="9322"/>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pPr defTabSz="914400" fontAlgn="base">
                <a:spcBef>
                  <a:spcPct val="0"/>
                </a:spcBef>
                <a:spcAft>
                  <a:spcPct val="0"/>
                </a:spcAft>
              </a:pPr>
              <a:endParaRPr lang="zh-CN" altLang="en-US">
                <a:solidFill>
                  <a:srgbClr val="000000"/>
                </a:solidFill>
                <a:cs typeface="+mn-ea"/>
                <a:sym typeface="+mn-lt"/>
              </a:endParaRPr>
            </a:p>
          </p:txBody>
        </p:sp>
        <p:sp>
          <p:nvSpPr>
            <p:cNvPr id="117" name="Rectangle 112"/>
            <p:cNvSpPr>
              <a:spLocks noChangeArrowheads="1"/>
            </p:cNvSpPr>
            <p:nvPr/>
          </p:nvSpPr>
          <p:spPr bwMode="auto">
            <a:xfrm>
              <a:off x="4863042" y="6165976"/>
              <a:ext cx="42452" cy="39360"/>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pPr defTabSz="914400" fontAlgn="base">
                <a:spcBef>
                  <a:spcPct val="0"/>
                </a:spcBef>
                <a:spcAft>
                  <a:spcPct val="0"/>
                </a:spcAft>
              </a:pPr>
              <a:endParaRPr lang="zh-CN" altLang="en-US">
                <a:solidFill>
                  <a:srgbClr val="000000"/>
                </a:solidFill>
                <a:cs typeface="+mn-ea"/>
                <a:sym typeface="+mn-lt"/>
              </a:endParaRPr>
            </a:p>
          </p:txBody>
        </p:sp>
        <p:sp>
          <p:nvSpPr>
            <p:cNvPr id="118" name="Rectangle 113"/>
            <p:cNvSpPr>
              <a:spLocks noChangeArrowheads="1"/>
            </p:cNvSpPr>
            <p:nvPr/>
          </p:nvSpPr>
          <p:spPr bwMode="auto">
            <a:xfrm>
              <a:off x="4918954" y="6181514"/>
              <a:ext cx="201909" cy="8286"/>
            </a:xfrm>
            <a:prstGeom prst="rect">
              <a:avLst/>
            </a:prstGeom>
            <a:solidFill>
              <a:srgbClr val="0E33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pPr defTabSz="914400" fontAlgn="base">
                <a:spcBef>
                  <a:spcPct val="0"/>
                </a:spcBef>
                <a:spcAft>
                  <a:spcPct val="0"/>
                </a:spcAft>
              </a:pPr>
              <a:endParaRPr lang="zh-CN" altLang="en-US">
                <a:solidFill>
                  <a:srgbClr val="000000"/>
                </a:solidFill>
                <a:cs typeface="+mn-ea"/>
                <a:sym typeface="+mn-lt"/>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41772" y="1483377"/>
            <a:ext cx="3426622" cy="794133"/>
            <a:chOff x="3408369" y="4656152"/>
            <a:chExt cx="5483299" cy="794133"/>
          </a:xfrm>
        </p:grpSpPr>
        <p:sp>
          <p:nvSpPr>
            <p:cNvPr id="4" name="矩形 3"/>
            <p:cNvSpPr/>
            <p:nvPr/>
          </p:nvSpPr>
          <p:spPr>
            <a:xfrm>
              <a:off x="3408369" y="4656152"/>
              <a:ext cx="5483299" cy="79200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48929" y="4802285"/>
              <a:ext cx="5242739"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5270615" y="1661122"/>
            <a:ext cx="2367666" cy="583565"/>
          </a:xfrm>
          <a:prstGeom prst="rect">
            <a:avLst/>
          </a:prstGeom>
          <a:noFill/>
        </p:spPr>
        <p:txBody>
          <a:bodyPr wrap="square" rtlCol="0">
            <a:spAutoFit/>
          </a:bodyPr>
          <a:lstStyle/>
          <a:p>
            <a:pPr algn="dist"/>
            <a:r>
              <a:rPr lang="en-US" altLang="zh-CN" sz="3200" dirty="0" smtClean="0">
                <a:solidFill>
                  <a:schemeClr val="tx1">
                    <a:lumMod val="75000"/>
                    <a:lumOff val="25000"/>
                  </a:schemeClr>
                </a:solidFill>
                <a:latin typeface="华文中宋" panose="02010600040101010101" charset="-122"/>
                <a:ea typeface="华文中宋" panose="02010600040101010101" charset="-122"/>
              </a:rPr>
              <a:t>PART 04</a:t>
            </a:r>
            <a:endParaRPr lang="en-US" sz="3200" dirty="0">
              <a:solidFill>
                <a:schemeClr val="tx1">
                  <a:lumMod val="75000"/>
                  <a:lumOff val="25000"/>
                </a:schemeClr>
              </a:solidFill>
              <a:latin typeface="华文中宋" panose="02010600040101010101" charset="-122"/>
              <a:ea typeface="华文中宋" panose="02010600040101010101" charset="-122"/>
            </a:endParaRPr>
          </a:p>
        </p:txBody>
      </p:sp>
      <p:sp>
        <p:nvSpPr>
          <p:cNvPr id="8" name="稻壳儿花儿小姐"/>
          <p:cNvSpPr txBox="1"/>
          <p:nvPr/>
        </p:nvSpPr>
        <p:spPr>
          <a:xfrm>
            <a:off x="3783255" y="3004923"/>
            <a:ext cx="5342707" cy="2306955"/>
          </a:xfrm>
          <a:prstGeom prst="rect">
            <a:avLst/>
          </a:prstGeom>
          <a:noFill/>
        </p:spPr>
        <p:txBody>
          <a:bodyPr wrap="square" rtlCol="0">
            <a:spAutoFit/>
          </a:bodyPr>
          <a:lstStyle/>
          <a:p>
            <a:pPr algn="dist"/>
            <a:r>
              <a:rPr lang="zh-CN" altLang="en-US" sz="7200" dirty="0" smtClean="0">
                <a:solidFill>
                  <a:schemeClr val="bg1"/>
                </a:solidFill>
                <a:effectLst>
                  <a:outerShdw blurRad="50800" dist="38100" algn="l" rotWithShape="0">
                    <a:prstClr val="black">
                      <a:alpha val="40000"/>
                    </a:prstClr>
                  </a:outerShdw>
                </a:effectLst>
                <a:latin typeface="华文中宋" panose="02010600040101010101" charset="-122"/>
                <a:ea typeface="华文中宋" panose="02010600040101010101" charset="-122"/>
              </a:rPr>
              <a:t>评估内容及分值构成</a:t>
            </a:r>
          </a:p>
        </p:txBody>
      </p:sp>
      <p:cxnSp>
        <p:nvCxnSpPr>
          <p:cNvPr id="11" name="直接连接符 10"/>
          <p:cNvCxnSpPr/>
          <p:nvPr/>
        </p:nvCxnSpPr>
        <p:spPr>
          <a:xfrm>
            <a:off x="5847660" y="5838915"/>
            <a:ext cx="12148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27083" t="6415" r="27172" b="5676"/>
          <a:stretch>
            <a:fillRect/>
          </a:stretch>
        </p:blipFill>
        <p:spPr>
          <a:xfrm rot="12924453">
            <a:off x="7849978" y="1342876"/>
            <a:ext cx="658343" cy="138881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900">
      <a:dk1>
        <a:sysClr val="windowText" lastClr="000000"/>
      </a:dk1>
      <a:lt1>
        <a:sysClr val="window" lastClr="FFFFFF"/>
      </a:lt1>
      <a:dk2>
        <a:srgbClr val="1F497D"/>
      </a:dk2>
      <a:lt2>
        <a:srgbClr val="EEECE1"/>
      </a:lt2>
      <a:accent1>
        <a:srgbClr val="2CB5B5"/>
      </a:accent1>
      <a:accent2>
        <a:srgbClr val="F09515"/>
      </a:accent2>
      <a:accent3>
        <a:srgbClr val="609EC4"/>
      </a:accent3>
      <a:accent4>
        <a:srgbClr val="9BC262"/>
      </a:accent4>
      <a:accent5>
        <a:srgbClr val="3D83B2"/>
      </a:accent5>
      <a:accent6>
        <a:srgbClr val="B03029"/>
      </a:accent6>
      <a:hlink>
        <a:srgbClr val="EF4136"/>
      </a:hlink>
      <a:folHlink>
        <a:srgbClr val="285778"/>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稻壳儿.花儿小姐原创</Template>
  <TotalTime>0</TotalTime>
  <Words>493</Words>
  <Application>Microsoft Office PowerPoint</Application>
  <PresentationFormat>自定义</PresentationFormat>
  <Paragraphs>82</Paragraphs>
  <Slides>19</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宋体</vt:lpstr>
      <vt:lpstr>华文中宋</vt:lpstr>
      <vt:lpstr>汉仪润圆-65简</vt:lpstr>
      <vt:lpstr>华文宋体</vt:lpstr>
      <vt:lpstr>Wingdings</vt:lpstr>
      <vt:lpstr>微软雅黑</vt:lpstr>
      <vt:lpstr>汉仪细行楷W</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稻壳儿</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PPT模板</dc:subject>
  <dc:creator>TANG</dc:creator>
  <cp:lastModifiedBy>郑秋冰</cp:lastModifiedBy>
  <cp:revision>43</cp:revision>
  <dcterms:created xsi:type="dcterms:W3CDTF">2020-08-02T14:32:00Z</dcterms:created>
  <dcterms:modified xsi:type="dcterms:W3CDTF">2021-02-04T03:22:14Z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