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73" r:id="rId4"/>
    <p:sldId id="306" r:id="rId5"/>
    <p:sldId id="260" r:id="rId6"/>
    <p:sldId id="295" r:id="rId7"/>
    <p:sldId id="307" r:id="rId8"/>
    <p:sldId id="296" r:id="rId9"/>
    <p:sldId id="302" r:id="rId10"/>
    <p:sldId id="303" r:id="rId11"/>
    <p:sldId id="308" r:id="rId12"/>
    <p:sldId id="304" r:id="rId13"/>
    <p:sldId id="309" r:id="rId14"/>
    <p:sldId id="310" r:id="rId15"/>
    <p:sldId id="297"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ACE8"/>
    <a:srgbClr val="00A2E5"/>
    <a:srgbClr val="000000"/>
    <a:srgbClr val="FFFBF0"/>
    <a:srgbClr val="B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showGuides="1">
      <p:cViewPr varScale="1">
        <p:scale>
          <a:sx n="112" d="100"/>
          <a:sy n="112" d="100"/>
        </p:scale>
        <p:origin x="101" y="206"/>
      </p:cViewPr>
      <p:guideLst>
        <p:guide orient="horz" pos="2160"/>
        <p:guide pos="38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8B8013-D063-42B5-BBD6-E0D27C213886}" type="slidenum">
              <a:rPr lang="zh-CN" altLang="en-US" smtClean="0"/>
            </a:fld>
            <a:endParaRPr lang="zh-CN" altLang="en-US"/>
          </a:p>
        </p:txBody>
      </p:sp>
      <p:sp>
        <p:nvSpPr>
          <p:cNvPr id="8" name="矩形 7"/>
          <p:cNvSpPr/>
          <p:nvPr userDrawn="1"/>
        </p:nvSpPr>
        <p:spPr>
          <a:xfrm>
            <a:off x="439881" y="377536"/>
            <a:ext cx="11312237" cy="610292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userDrawn="1"/>
        </p:nvGrpSpPr>
        <p:grpSpPr>
          <a:xfrm>
            <a:off x="1184564" y="0"/>
            <a:ext cx="7439997" cy="6858000"/>
            <a:chOff x="1184564" y="0"/>
            <a:chExt cx="7439997" cy="6858000"/>
          </a:xfrm>
        </p:grpSpPr>
        <p:sp>
          <p:nvSpPr>
            <p:cNvPr id="10" name="箭头: V 形 9"/>
            <p:cNvSpPr/>
            <p:nvPr/>
          </p:nvSpPr>
          <p:spPr>
            <a:xfrm>
              <a:off x="1184564" y="0"/>
              <a:ext cx="5687292" cy="6858000"/>
            </a:xfrm>
            <a:prstGeom prst="chevron">
              <a:avLst/>
            </a:pr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箭头: V 形 10"/>
            <p:cNvSpPr/>
            <p:nvPr/>
          </p:nvSpPr>
          <p:spPr>
            <a:xfrm>
              <a:off x="2937269" y="0"/>
              <a:ext cx="5687292" cy="6858000"/>
            </a:xfrm>
            <a:prstGeom prst="chevron">
              <a:avLst/>
            </a:pr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A8B8013-D063-42B5-BBD6-E0D27C21388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8B8013-D063-42B5-BBD6-E0D27C21388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8B8013-D063-42B5-BBD6-E0D27C21388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8B8013-D063-42B5-BBD6-E0D27C21388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8B8013-D063-42B5-BBD6-E0D27C21388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A8B8013-D063-42B5-BBD6-E0D27C21388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A8B8013-D063-42B5-BBD6-E0D27C21388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9" name="矩形 8"/>
          <p:cNvSpPr/>
          <p:nvPr userDrawn="1"/>
        </p:nvSpPr>
        <p:spPr>
          <a:xfrm>
            <a:off x="0" y="-177421"/>
            <a:ext cx="12192000" cy="6847840"/>
          </a:xfrm>
          <a:prstGeom prst="rect">
            <a:avLst/>
          </a:prstGeom>
          <a:solidFill>
            <a:srgbClr val="FFFB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日期占位符 1"/>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A8B8013-D063-42B5-BBD6-E0D27C213886}" type="slidenum">
              <a:rPr lang="zh-CN" altLang="en-US" smtClean="0"/>
            </a:fld>
            <a:endParaRPr lang="zh-CN" altLang="en-US"/>
          </a:p>
        </p:txBody>
      </p:sp>
      <p:sp>
        <p:nvSpPr>
          <p:cNvPr id="5" name="任意多边形: 形状 4"/>
          <p:cNvSpPr/>
          <p:nvPr userDrawn="1"/>
        </p:nvSpPr>
        <p:spPr>
          <a:xfrm>
            <a:off x="1" y="6511636"/>
            <a:ext cx="11308772" cy="346364"/>
          </a:xfrm>
          <a:custGeom>
            <a:avLst/>
            <a:gdLst>
              <a:gd name="connsiteX0" fmla="*/ 0 w 11308772"/>
              <a:gd name="connsiteY0" fmla="*/ 0 h 346364"/>
              <a:gd name="connsiteX1" fmla="*/ 11210635 w 11308772"/>
              <a:gd name="connsiteY1" fmla="*/ 0 h 346364"/>
              <a:gd name="connsiteX2" fmla="*/ 11308772 w 11308772"/>
              <a:gd name="connsiteY2" fmla="*/ 117764 h 346364"/>
              <a:gd name="connsiteX3" fmla="*/ 11118272 w 11308772"/>
              <a:gd name="connsiteY3" fmla="*/ 346364 h 346364"/>
              <a:gd name="connsiteX4" fmla="*/ 0 w 11308772"/>
              <a:gd name="connsiteY4" fmla="*/ 346364 h 346364"/>
              <a:gd name="connsiteX5" fmla="*/ 0 w 11308772"/>
              <a:gd name="connsiteY5" fmla="*/ 0 h 34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8772" h="346364">
                <a:moveTo>
                  <a:pt x="0" y="0"/>
                </a:moveTo>
                <a:lnTo>
                  <a:pt x="11210635" y="0"/>
                </a:lnTo>
                <a:lnTo>
                  <a:pt x="11308772" y="117764"/>
                </a:lnTo>
                <a:lnTo>
                  <a:pt x="11118272" y="346364"/>
                </a:lnTo>
                <a:lnTo>
                  <a:pt x="0" y="346364"/>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形状 5"/>
          <p:cNvSpPr/>
          <p:nvPr userDrawn="1"/>
        </p:nvSpPr>
        <p:spPr>
          <a:xfrm>
            <a:off x="11308773" y="6511636"/>
            <a:ext cx="883228" cy="346364"/>
          </a:xfrm>
          <a:custGeom>
            <a:avLst/>
            <a:gdLst>
              <a:gd name="connsiteX0" fmla="*/ 92363 w 883228"/>
              <a:gd name="connsiteY0" fmla="*/ 0 h 346364"/>
              <a:gd name="connsiteX1" fmla="*/ 883228 w 883228"/>
              <a:gd name="connsiteY1" fmla="*/ 0 h 346364"/>
              <a:gd name="connsiteX2" fmla="*/ 883228 w 883228"/>
              <a:gd name="connsiteY2" fmla="*/ 346364 h 346364"/>
              <a:gd name="connsiteX3" fmla="*/ 0 w 883228"/>
              <a:gd name="connsiteY3" fmla="*/ 346364 h 346364"/>
              <a:gd name="connsiteX4" fmla="*/ 190499 w 883228"/>
              <a:gd name="connsiteY4" fmla="*/ 117764 h 346364"/>
              <a:gd name="connsiteX5" fmla="*/ 92363 w 883228"/>
              <a:gd name="connsiteY5" fmla="*/ 0 h 34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3228" h="346364">
                <a:moveTo>
                  <a:pt x="92363" y="0"/>
                </a:moveTo>
                <a:lnTo>
                  <a:pt x="883228" y="0"/>
                </a:lnTo>
                <a:lnTo>
                  <a:pt x="883228" y="346364"/>
                </a:lnTo>
                <a:lnTo>
                  <a:pt x="0" y="346364"/>
                </a:lnTo>
                <a:lnTo>
                  <a:pt x="190499" y="117764"/>
                </a:lnTo>
                <a:lnTo>
                  <a:pt x="9236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箭头: V 形 6"/>
          <p:cNvSpPr/>
          <p:nvPr userDrawn="1"/>
        </p:nvSpPr>
        <p:spPr>
          <a:xfrm>
            <a:off x="10876596" y="6400800"/>
            <a:ext cx="380999" cy="457200"/>
          </a:xfrm>
          <a:prstGeom prst="chevron">
            <a:avLst/>
          </a:prstGeom>
          <a:solidFill>
            <a:srgbClr val="FFFBF0">
              <a:alpha val="1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灯片编号占位符 4"/>
          <p:cNvSpPr txBox="1"/>
          <p:nvPr userDrawn="1"/>
        </p:nvSpPr>
        <p:spPr>
          <a:xfrm>
            <a:off x="11506200" y="6482715"/>
            <a:ext cx="5334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A8B8013-D063-42B5-BBD6-E0D27C213886}" type="slidenum">
              <a:rPr lang="zh-CN" altLang="en-US" sz="1400" smtClean="0">
                <a:solidFill>
                  <a:schemeClr val="bg1"/>
                </a:solidFill>
              </a:rPr>
            </a:fld>
            <a:endParaRPr lang="zh-CN" altLang="en-US" sz="1400">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9" name="矩形 8"/>
          <p:cNvSpPr/>
          <p:nvPr userDrawn="1"/>
        </p:nvSpPr>
        <p:spPr>
          <a:xfrm>
            <a:off x="0" y="0"/>
            <a:ext cx="12192000" cy="6847840"/>
          </a:xfrm>
          <a:prstGeom prst="rect">
            <a:avLst/>
          </a:prstGeom>
          <a:solidFill>
            <a:srgbClr val="FFFB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日期占位符 1"/>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A8B8013-D063-42B5-BBD6-E0D27C213886}" type="slidenum">
              <a:rPr lang="zh-CN" altLang="en-US" smtClean="0"/>
            </a:fld>
            <a:endParaRPr lang="zh-CN" altLang="en-US"/>
          </a:p>
        </p:txBody>
      </p:sp>
      <p:sp>
        <p:nvSpPr>
          <p:cNvPr id="5" name="任意多边形: 形状 4"/>
          <p:cNvSpPr/>
          <p:nvPr userDrawn="1"/>
        </p:nvSpPr>
        <p:spPr>
          <a:xfrm>
            <a:off x="1" y="6511636"/>
            <a:ext cx="11308772" cy="346364"/>
          </a:xfrm>
          <a:custGeom>
            <a:avLst/>
            <a:gdLst>
              <a:gd name="connsiteX0" fmla="*/ 0 w 11308772"/>
              <a:gd name="connsiteY0" fmla="*/ 0 h 346364"/>
              <a:gd name="connsiteX1" fmla="*/ 11210635 w 11308772"/>
              <a:gd name="connsiteY1" fmla="*/ 0 h 346364"/>
              <a:gd name="connsiteX2" fmla="*/ 11308772 w 11308772"/>
              <a:gd name="connsiteY2" fmla="*/ 117764 h 346364"/>
              <a:gd name="connsiteX3" fmla="*/ 11118272 w 11308772"/>
              <a:gd name="connsiteY3" fmla="*/ 346364 h 346364"/>
              <a:gd name="connsiteX4" fmla="*/ 0 w 11308772"/>
              <a:gd name="connsiteY4" fmla="*/ 346364 h 346364"/>
              <a:gd name="connsiteX5" fmla="*/ 0 w 11308772"/>
              <a:gd name="connsiteY5" fmla="*/ 0 h 34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8772" h="346364">
                <a:moveTo>
                  <a:pt x="0" y="0"/>
                </a:moveTo>
                <a:lnTo>
                  <a:pt x="11210635" y="0"/>
                </a:lnTo>
                <a:lnTo>
                  <a:pt x="11308772" y="117764"/>
                </a:lnTo>
                <a:lnTo>
                  <a:pt x="11118272" y="346364"/>
                </a:lnTo>
                <a:lnTo>
                  <a:pt x="0" y="346364"/>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形状 5"/>
          <p:cNvSpPr/>
          <p:nvPr userDrawn="1"/>
        </p:nvSpPr>
        <p:spPr>
          <a:xfrm>
            <a:off x="11308773" y="6511636"/>
            <a:ext cx="883228" cy="346364"/>
          </a:xfrm>
          <a:custGeom>
            <a:avLst/>
            <a:gdLst>
              <a:gd name="connsiteX0" fmla="*/ 92363 w 883228"/>
              <a:gd name="connsiteY0" fmla="*/ 0 h 346364"/>
              <a:gd name="connsiteX1" fmla="*/ 883228 w 883228"/>
              <a:gd name="connsiteY1" fmla="*/ 0 h 346364"/>
              <a:gd name="connsiteX2" fmla="*/ 883228 w 883228"/>
              <a:gd name="connsiteY2" fmla="*/ 346364 h 346364"/>
              <a:gd name="connsiteX3" fmla="*/ 0 w 883228"/>
              <a:gd name="connsiteY3" fmla="*/ 346364 h 346364"/>
              <a:gd name="connsiteX4" fmla="*/ 190499 w 883228"/>
              <a:gd name="connsiteY4" fmla="*/ 117764 h 346364"/>
              <a:gd name="connsiteX5" fmla="*/ 92363 w 883228"/>
              <a:gd name="connsiteY5" fmla="*/ 0 h 346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3228" h="346364">
                <a:moveTo>
                  <a:pt x="92363" y="0"/>
                </a:moveTo>
                <a:lnTo>
                  <a:pt x="883228" y="0"/>
                </a:lnTo>
                <a:lnTo>
                  <a:pt x="883228" y="346364"/>
                </a:lnTo>
                <a:lnTo>
                  <a:pt x="0" y="346364"/>
                </a:lnTo>
                <a:lnTo>
                  <a:pt x="190499" y="117764"/>
                </a:lnTo>
                <a:lnTo>
                  <a:pt x="9236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箭头: V 形 6"/>
          <p:cNvSpPr/>
          <p:nvPr userDrawn="1"/>
        </p:nvSpPr>
        <p:spPr>
          <a:xfrm>
            <a:off x="10876596" y="6400800"/>
            <a:ext cx="380999" cy="457200"/>
          </a:xfrm>
          <a:prstGeom prst="chevron">
            <a:avLst/>
          </a:prstGeom>
          <a:solidFill>
            <a:srgbClr val="FFFBF0">
              <a:alpha val="1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灯片编号占位符 4"/>
          <p:cNvSpPr txBox="1"/>
          <p:nvPr userDrawn="1"/>
        </p:nvSpPr>
        <p:spPr>
          <a:xfrm>
            <a:off x="11506200" y="6482715"/>
            <a:ext cx="533400" cy="365125"/>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A8B8013-D063-42B5-BBD6-E0D27C213886}" type="slidenum">
              <a:rPr lang="zh-CN" altLang="en-US" sz="1400" smtClean="0">
                <a:solidFill>
                  <a:schemeClr val="bg1"/>
                </a:solidFill>
              </a:rPr>
            </a:fld>
            <a:endParaRPr lang="zh-CN" altLang="en-US" sz="1400">
              <a:solidFill>
                <a:schemeClr val="bg1"/>
              </a:solidFill>
            </a:endParaRPr>
          </a:p>
        </p:txBody>
      </p:sp>
      <p:grpSp>
        <p:nvGrpSpPr>
          <p:cNvPr id="10" name="组合 9"/>
          <p:cNvGrpSpPr/>
          <p:nvPr userDrawn="1"/>
        </p:nvGrpSpPr>
        <p:grpSpPr>
          <a:xfrm>
            <a:off x="306881" y="280154"/>
            <a:ext cx="698959" cy="480516"/>
            <a:chOff x="1695209" y="711934"/>
            <a:chExt cx="2238978" cy="1539240"/>
          </a:xfrm>
          <a:solidFill>
            <a:schemeClr val="accent3"/>
          </a:solidFill>
        </p:grpSpPr>
        <p:sp>
          <p:nvSpPr>
            <p:cNvPr id="11" name="箭头: V 形 10"/>
            <p:cNvSpPr/>
            <p:nvPr/>
          </p:nvSpPr>
          <p:spPr>
            <a:xfrm>
              <a:off x="1695209" y="711934"/>
              <a:ext cx="1276481" cy="153924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箭头: V 形 11"/>
            <p:cNvSpPr/>
            <p:nvPr/>
          </p:nvSpPr>
          <p:spPr>
            <a:xfrm>
              <a:off x="2657706" y="711934"/>
              <a:ext cx="1276481" cy="153924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59AA63D-7BB6-4F2F-B9B1-FA614FB9C58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A8B8013-D063-42B5-BBD6-E0D27C213886}" type="slidenum">
              <a:rPr lang="zh-CN" altLang="en-US" smtClean="0"/>
            </a:fld>
            <a:endParaRPr lang="zh-CN" altLang="en-US"/>
          </a:p>
        </p:txBody>
      </p:sp>
      <p:sp>
        <p:nvSpPr>
          <p:cNvPr id="8" name="矩形 7"/>
          <p:cNvSpPr/>
          <p:nvPr userDrawn="1"/>
        </p:nvSpPr>
        <p:spPr>
          <a:xfrm>
            <a:off x="0" y="0"/>
            <a:ext cx="12192000" cy="6858000"/>
          </a:xfrm>
          <a:prstGeom prst="rect">
            <a:avLst/>
          </a:prstGeom>
          <a:solidFill>
            <a:srgbClr val="FFFB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9724030" y="1"/>
            <a:ext cx="2272352"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箭头: V 形 23"/>
          <p:cNvSpPr/>
          <p:nvPr userDrawn="1"/>
        </p:nvSpPr>
        <p:spPr>
          <a:xfrm>
            <a:off x="5139055" y="54610"/>
            <a:ext cx="5833745" cy="7034530"/>
          </a:xfrm>
          <a:prstGeom prst="chevron">
            <a:avLst/>
          </a:pr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箭头: V 形 24"/>
          <p:cNvSpPr/>
          <p:nvPr userDrawn="1"/>
        </p:nvSpPr>
        <p:spPr>
          <a:xfrm>
            <a:off x="6936740" y="54610"/>
            <a:ext cx="5833745" cy="7034530"/>
          </a:xfrm>
          <a:prstGeom prst="chevron">
            <a:avLst/>
          </a:prstGeom>
          <a:solidFill>
            <a:schemeClr val="bg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矩形 10"/>
          <p:cNvSpPr/>
          <p:nvPr userDrawn="1"/>
        </p:nvSpPr>
        <p:spPr>
          <a:xfrm>
            <a:off x="10288270" y="592455"/>
            <a:ext cx="1058545" cy="31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箭头: V 形 11"/>
          <p:cNvSpPr/>
          <p:nvPr userDrawn="1"/>
        </p:nvSpPr>
        <p:spPr>
          <a:xfrm>
            <a:off x="10106025"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箭头: V 形 12"/>
          <p:cNvSpPr/>
          <p:nvPr userDrawn="1"/>
        </p:nvSpPr>
        <p:spPr>
          <a:xfrm>
            <a:off x="10210800"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箭头: V 形 13"/>
          <p:cNvSpPr/>
          <p:nvPr userDrawn="1"/>
        </p:nvSpPr>
        <p:spPr>
          <a:xfrm>
            <a:off x="10316210"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箭头: V 形 14"/>
          <p:cNvSpPr/>
          <p:nvPr userDrawn="1"/>
        </p:nvSpPr>
        <p:spPr>
          <a:xfrm>
            <a:off x="10420985"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箭头: V 形 15"/>
          <p:cNvSpPr/>
          <p:nvPr userDrawn="1"/>
        </p:nvSpPr>
        <p:spPr>
          <a:xfrm>
            <a:off x="10525760"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箭头: V 形 16"/>
          <p:cNvSpPr/>
          <p:nvPr userDrawn="1"/>
        </p:nvSpPr>
        <p:spPr>
          <a:xfrm>
            <a:off x="10631170"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箭头: V 形 17"/>
          <p:cNvSpPr/>
          <p:nvPr userDrawn="1"/>
        </p:nvSpPr>
        <p:spPr>
          <a:xfrm>
            <a:off x="10735945"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箭头: V 形 18"/>
          <p:cNvSpPr/>
          <p:nvPr userDrawn="1"/>
        </p:nvSpPr>
        <p:spPr>
          <a:xfrm>
            <a:off x="10840720"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箭头: V 形 19"/>
          <p:cNvSpPr/>
          <p:nvPr userDrawn="1"/>
        </p:nvSpPr>
        <p:spPr>
          <a:xfrm>
            <a:off x="10946130"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箭头: V 形 20"/>
          <p:cNvSpPr/>
          <p:nvPr userDrawn="1"/>
        </p:nvSpPr>
        <p:spPr>
          <a:xfrm>
            <a:off x="11050905"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箭头: V 形 21"/>
          <p:cNvSpPr/>
          <p:nvPr userDrawn="1"/>
        </p:nvSpPr>
        <p:spPr>
          <a:xfrm>
            <a:off x="11155680" y="457200"/>
            <a:ext cx="313055" cy="584835"/>
          </a:xfrm>
          <a:prstGeom prst="chevron">
            <a:avLst>
              <a:gd name="adj" fmla="val 78788"/>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AA63D-7BB6-4F2F-B9B1-FA614FB9C58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B8013-D063-42B5-BBD6-E0D27C21388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矩形 3"/>
          <p:cNvSpPr/>
          <p:nvPr/>
        </p:nvSpPr>
        <p:spPr>
          <a:xfrm>
            <a:off x="2871985" y="3802878"/>
            <a:ext cx="6448135" cy="706755"/>
          </a:xfrm>
          <a:prstGeom prst="rect">
            <a:avLst/>
          </a:prstGeom>
        </p:spPr>
        <p:txBody>
          <a:bodyPr wrap="square">
            <a:spAutoFit/>
          </a:bodyPr>
          <a:lstStyle/>
          <a:p>
            <a:pPr algn="dist"/>
            <a:r>
              <a:rPr lang="zh-CN" altLang="en-US" sz="4000" dirty="0">
                <a:solidFill>
                  <a:schemeClr val="bg1"/>
                </a:solidFill>
                <a:cs typeface="+mn-ea"/>
                <a:sym typeface="+mn-lt"/>
              </a:rPr>
              <a:t>政策解读</a:t>
            </a:r>
            <a:endParaRPr lang="zh-CN" altLang="en-US" sz="4000" dirty="0">
              <a:solidFill>
                <a:schemeClr val="bg1"/>
              </a:solidFill>
              <a:cs typeface="+mn-ea"/>
              <a:sym typeface="+mn-lt"/>
            </a:endParaRPr>
          </a:p>
        </p:txBody>
      </p:sp>
      <p:sp>
        <p:nvSpPr>
          <p:cNvPr id="5" name="矩形 4"/>
          <p:cNvSpPr/>
          <p:nvPr/>
        </p:nvSpPr>
        <p:spPr>
          <a:xfrm>
            <a:off x="1578610" y="1160145"/>
            <a:ext cx="9327515" cy="1938020"/>
          </a:xfrm>
          <a:prstGeom prst="rect">
            <a:avLst/>
          </a:prstGeom>
        </p:spPr>
        <p:txBody>
          <a:bodyPr wrap="square">
            <a:spAutoFit/>
          </a:bodyPr>
          <a:lstStyle/>
          <a:p>
            <a:pPr algn="dist"/>
            <a:r>
              <a:rPr lang="zh-CN" altLang="zh-CN" sz="6000" b="1" dirty="0">
                <a:solidFill>
                  <a:schemeClr val="bg1"/>
                </a:solidFill>
                <a:effectLst>
                  <a:outerShdw blurRad="203200" dist="38100" dir="2700000" algn="tl" rotWithShape="0">
                    <a:prstClr val="black">
                      <a:alpha val="21000"/>
                    </a:prstClr>
                  </a:outerShdw>
                </a:effectLst>
                <a:cs typeface="+mn-ea"/>
                <a:sym typeface="+mn-lt"/>
              </a:rPr>
              <a:t>《关于进一步明确舟山市本级学校学生资助政策的通知》</a:t>
            </a:r>
            <a:endParaRPr lang="zh-CN" altLang="zh-CN" sz="6000" b="1" dirty="0">
              <a:solidFill>
                <a:schemeClr val="bg1"/>
              </a:solidFill>
              <a:effectLst>
                <a:outerShdw blurRad="203200" dist="38100" dir="2700000" algn="tl" rotWithShape="0">
                  <a:prstClr val="black">
                    <a:alpha val="21000"/>
                  </a:prstClr>
                </a:outerShdw>
              </a:effectLst>
              <a:cs typeface="+mn-ea"/>
              <a:sym typeface="+mn-lt"/>
            </a:endParaRPr>
          </a:p>
        </p:txBody>
      </p:sp>
      <p:sp>
        <p:nvSpPr>
          <p:cNvPr id="100" name="文本框 99"/>
          <p:cNvSpPr txBox="1"/>
          <p:nvPr/>
        </p:nvSpPr>
        <p:spPr>
          <a:xfrm>
            <a:off x="2574925" y="5292725"/>
            <a:ext cx="8330565" cy="337185"/>
          </a:xfrm>
          <a:prstGeom prst="rect">
            <a:avLst/>
          </a:prstGeom>
          <a:noFill/>
          <a:ln w="9525">
            <a:noFill/>
          </a:ln>
        </p:spPr>
        <p:txBody>
          <a:bodyPr wrap="square">
            <a:spAutoFit/>
          </a:bodyPr>
          <a:p>
            <a:pPr indent="0"/>
            <a:r>
              <a:rPr lang="zh-CN" sz="1600" b="0">
                <a:ea typeface="宋体" panose="02010600030101010101" pitchFamily="2" charset="-122"/>
              </a:rPr>
              <a:t>备注：《关于进一步明确舟山市本级学校学生资助政策的通知》以下简称《通知》）</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58802"/>
            <a:ext cx="768985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sym typeface="+mn-ea"/>
              </a:rPr>
              <a:t>06</a:t>
            </a:r>
            <a:r>
              <a:rPr lang="zh-CN" altLang="en-US" sz="2800" b="1" dirty="0">
                <a:solidFill>
                  <a:srgbClr val="1CACE8"/>
                </a:solidFill>
                <a:effectLst>
                  <a:outerShdw blurRad="38100" dist="19050" dir="2700000" algn="tl" rotWithShape="0">
                    <a:schemeClr val="dk1">
                      <a:alpha val="40000"/>
                    </a:schemeClr>
                  </a:outerShdw>
                </a:effectLst>
                <a:sym typeface="+mn-ea"/>
              </a:rPr>
              <a:t>《通知》中义务教育资助生有哪些资助政策？</a:t>
            </a:r>
            <a:endParaRPr lang="zh-CN" altLang="en-US" sz="2800" b="1" dirty="0">
              <a:solidFill>
                <a:srgbClr val="1CACE8"/>
              </a:solidFill>
              <a:effectLst>
                <a:outerShdw blurRad="38100" dist="19050" dir="2700000" algn="tl" rotWithShape="0">
                  <a:schemeClr val="dk1">
                    <a:alpha val="40000"/>
                  </a:schemeClr>
                </a:outerShdw>
              </a:effectLst>
              <a:sym typeface="+mn-ea"/>
            </a:endParaRPr>
          </a:p>
        </p:txBody>
      </p:sp>
      <p:sp>
        <p:nvSpPr>
          <p:cNvPr id="3" name="文本框 2"/>
          <p:cNvSpPr txBox="1"/>
          <p:nvPr/>
        </p:nvSpPr>
        <p:spPr>
          <a:xfrm>
            <a:off x="1165225" y="1240790"/>
            <a:ext cx="9575800" cy="5262245"/>
          </a:xfrm>
          <a:prstGeom prst="rect">
            <a:avLst/>
          </a:prstGeom>
          <a:noFill/>
          <a:ln w="9525">
            <a:noFill/>
          </a:ln>
        </p:spPr>
        <p:txBody>
          <a:bodyPr wrap="square">
            <a:spAutoFit/>
          </a:bodyPr>
          <a:p>
            <a:pPr algn="just" fontAlgn="auto">
              <a:lnSpc>
                <a:spcPct val="150000"/>
              </a:lnSpc>
              <a:buClrTx/>
              <a:buSzTx/>
              <a:buFontTx/>
            </a:pPr>
            <a:r>
              <a:rPr lang="en-US" altLang="zh-CN" sz="2000">
                <a:latin typeface="微软雅黑" panose="020B0503020204020204" charset="-122"/>
                <a:ea typeface="微软雅黑" panose="020B0503020204020204" charset="-122"/>
                <a:cs typeface="微软雅黑" panose="020B0503020204020204" charset="-122"/>
              </a:rPr>
              <a:t> </a:t>
            </a:r>
            <a:r>
              <a:rPr lang="zh-CN" altLang="en-US" sz="2800" b="1" dirty="0">
                <a:solidFill>
                  <a:schemeClr val="accent2"/>
                </a:solidFill>
                <a:ea typeface="微软雅黑" panose="020B0503020204020204" charset="-122"/>
                <a:cs typeface="微软雅黑" panose="020B0503020204020204" charset="-122"/>
              </a:rPr>
              <a:t>（一）营养改善计划。营养改善计划的资助标准为每生每餐10元，全学年为每生2000元。各校要确保每周为受助学生免费提供5餐（法定休息日除外）荤素搭配、营养合理的营养餐。</a:t>
            </a:r>
            <a:endParaRPr lang="zh-CN" altLang="en-US" sz="2800" b="1" dirty="0">
              <a:solidFill>
                <a:schemeClr val="accent2"/>
              </a:solidFill>
              <a:ea typeface="微软雅黑" panose="020B0503020204020204" charset="-122"/>
              <a:cs typeface="微软雅黑" panose="020B0503020204020204" charset="-122"/>
            </a:endParaRPr>
          </a:p>
          <a:p>
            <a:pPr algn="just" fontAlgn="auto">
              <a:lnSpc>
                <a:spcPct val="150000"/>
              </a:lnSpc>
              <a:buClrTx/>
              <a:buSzTx/>
              <a:buFontTx/>
            </a:pPr>
            <a:r>
              <a:rPr lang="zh-CN" altLang="en-US" sz="2800" b="1" dirty="0">
                <a:solidFill>
                  <a:schemeClr val="accent2"/>
                </a:solidFill>
                <a:ea typeface="微软雅黑" panose="020B0503020204020204" charset="-122"/>
                <a:cs typeface="微软雅黑" panose="020B0503020204020204" charset="-122"/>
              </a:rPr>
              <a:t>（二）困难生生活补助。对义务教育学校的资助生发放生活补助。补助标准为寄宿制小学生每生每年1000元，寄宿制初中生每生每年1250元；非寄宿制小学生每生每年500元，非寄宿制初中生每生每年625元。</a:t>
            </a:r>
            <a:endParaRPr lang="zh-CN" altLang="en-US" sz="2800" b="1" dirty="0">
              <a:solidFill>
                <a:schemeClr val="accent2"/>
              </a:solidFill>
              <a:ea typeface="微软雅黑" panose="020B0503020204020204" charset="-122"/>
              <a:cs typeface="微软雅黑" panose="020B0503020204020204" charset="-122"/>
            </a:endParaRPr>
          </a:p>
        </p:txBody>
      </p:sp>
      <p:sp>
        <p:nvSpPr>
          <p:cNvPr id="7" name="文本框 6"/>
          <p:cNvSpPr txBox="1"/>
          <p:nvPr/>
        </p:nvSpPr>
        <p:spPr>
          <a:xfrm>
            <a:off x="1165225" y="4394200"/>
            <a:ext cx="9575800" cy="460375"/>
          </a:xfrm>
          <a:prstGeom prst="rect">
            <a:avLst/>
          </a:prstGeom>
          <a:noFill/>
          <a:ln w="9525">
            <a:noFill/>
          </a:ln>
        </p:spPr>
        <p:txBody>
          <a:bodyPr wrap="square">
            <a:spAutoFit/>
          </a:bodyPr>
          <a:p>
            <a:pPr indent="381000" algn="just" fontAlgn="auto">
              <a:lnSpc>
                <a:spcPct val="120000"/>
              </a:lnSpc>
            </a:pPr>
            <a:r>
              <a:rPr lang="en-US" altLang="zh-CN" sz="2000">
                <a:latin typeface="微软雅黑" panose="020B0503020204020204" charset="-122"/>
                <a:ea typeface="微软雅黑" panose="020B0503020204020204" charset="-122"/>
                <a:cs typeface="微软雅黑" panose="020B0503020204020204" charset="-122"/>
              </a:rPr>
              <a:t>  </a:t>
            </a:r>
            <a:endParaRPr lang="zh-CN"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58802"/>
            <a:ext cx="869823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sym typeface="+mn-ea"/>
              </a:rPr>
              <a:t>07   </a:t>
            </a:r>
            <a:r>
              <a:rPr sz="2800" b="1" dirty="0">
                <a:solidFill>
                  <a:srgbClr val="1CACE8"/>
                </a:solidFill>
                <a:effectLst>
                  <a:outerShdw blurRad="38100" dist="19050" dir="2700000" algn="tl" rotWithShape="0">
                    <a:schemeClr val="dk1">
                      <a:alpha val="40000"/>
                    </a:schemeClr>
                  </a:outerShdw>
                </a:effectLst>
                <a:sym typeface="+mn-ea"/>
              </a:rPr>
              <a:t>《通知》中普通高中教育资助生有哪些资助政策？</a:t>
            </a:r>
            <a:endParaRPr sz="2800" b="1" dirty="0">
              <a:solidFill>
                <a:srgbClr val="1CACE8"/>
              </a:solidFill>
              <a:effectLst>
                <a:outerShdw blurRad="38100" dist="19050" dir="2700000" algn="tl" rotWithShape="0">
                  <a:schemeClr val="dk1">
                    <a:alpha val="40000"/>
                  </a:schemeClr>
                </a:outerShdw>
              </a:effectLst>
              <a:sym typeface="+mn-ea"/>
            </a:endParaRPr>
          </a:p>
        </p:txBody>
      </p:sp>
      <p:sp>
        <p:nvSpPr>
          <p:cNvPr id="3" name="文本框 2"/>
          <p:cNvSpPr txBox="1"/>
          <p:nvPr/>
        </p:nvSpPr>
        <p:spPr>
          <a:xfrm>
            <a:off x="1165225" y="1445895"/>
            <a:ext cx="9575800" cy="2676525"/>
          </a:xfrm>
          <a:prstGeom prst="rect">
            <a:avLst/>
          </a:prstGeom>
          <a:noFill/>
          <a:ln w="9525">
            <a:noFill/>
          </a:ln>
        </p:spPr>
        <p:txBody>
          <a:bodyPr wrap="square">
            <a:spAutoFit/>
          </a:bodyPr>
          <a:p>
            <a:pPr indent="381000" algn="just" fontAlgn="auto">
              <a:lnSpc>
                <a:spcPct val="120000"/>
              </a:lnSpc>
            </a:pPr>
            <a:r>
              <a:rPr lang="en-US" altLang="zh-CN" sz="2000">
                <a:latin typeface="微软雅黑" panose="020B0503020204020204" charset="-122"/>
                <a:ea typeface="微软雅黑" panose="020B0503020204020204" charset="-122"/>
                <a:cs typeface="微软雅黑" panose="020B0503020204020204" charset="-122"/>
              </a:rPr>
              <a:t> </a:t>
            </a:r>
            <a:r>
              <a:rPr lang="zh-CN" altLang="en-US" sz="2800" b="1" dirty="0">
                <a:solidFill>
                  <a:schemeClr val="accent2"/>
                </a:solidFill>
                <a:ea typeface="微软雅黑" panose="020B0503020204020204" charset="-122"/>
                <a:cs typeface="微软雅黑" panose="020B0503020204020204" charset="-122"/>
              </a:rPr>
              <a:t> （一）免学杂费。对具有正式注册学籍的公办普通高中在校资助生免学杂费，标准按照我市物价主管部门批准的公办学校收费标准执行。在各类民办普通高中或按民办机制运行的公办普通高中就读的资助生，其免费额度可按当地公办普通高中的收费标准确定。</a:t>
            </a:r>
            <a:endParaRPr lang="zh-CN" altLang="en-US" sz="2800" b="1" dirty="0">
              <a:solidFill>
                <a:schemeClr val="accent2"/>
              </a:solidFill>
              <a:ea typeface="微软雅黑" panose="020B0503020204020204" charset="-122"/>
              <a:cs typeface="微软雅黑" panose="020B0503020204020204" charset="-122"/>
            </a:endParaRPr>
          </a:p>
          <a:p>
            <a:pPr indent="381000" algn="just" fontAlgn="auto">
              <a:lnSpc>
                <a:spcPct val="120000"/>
              </a:lnSpc>
            </a:pPr>
            <a:r>
              <a:rPr lang="zh-CN" altLang="en-US" sz="2800" b="1" dirty="0">
                <a:solidFill>
                  <a:schemeClr val="accent2"/>
                </a:solidFill>
                <a:ea typeface="微软雅黑" panose="020B0503020204020204" charset="-122"/>
                <a:cs typeface="微软雅黑" panose="020B0503020204020204" charset="-122"/>
              </a:rPr>
              <a:t>（二）国家助学金。对普通高中除城市、农村低保边缘家庭学生以外的特殊群体资助生发放国家助学金，标准为每生每年3000元；城市、农村低保边缘家庭学生及其他群体资助生发放国家助学金，标准为每生每年2000元。</a:t>
            </a:r>
            <a:endParaRPr lang="zh-CN" altLang="en-US" sz="2800" b="1" dirty="0">
              <a:solidFill>
                <a:schemeClr val="accent2"/>
              </a:solidFill>
              <a:ea typeface="微软雅黑" panose="020B0503020204020204" charset="-122"/>
              <a:cs typeface="微软雅黑" panose="020B0503020204020204" charset="-122"/>
            </a:endParaRPr>
          </a:p>
        </p:txBody>
      </p:sp>
      <p:sp>
        <p:nvSpPr>
          <p:cNvPr id="7" name="文本框 6"/>
          <p:cNvSpPr txBox="1"/>
          <p:nvPr/>
        </p:nvSpPr>
        <p:spPr>
          <a:xfrm>
            <a:off x="1165225" y="3252470"/>
            <a:ext cx="9575800" cy="460375"/>
          </a:xfrm>
          <a:prstGeom prst="rect">
            <a:avLst/>
          </a:prstGeom>
          <a:noFill/>
          <a:ln w="9525">
            <a:noFill/>
          </a:ln>
        </p:spPr>
        <p:txBody>
          <a:bodyPr wrap="square">
            <a:spAutoFit/>
          </a:bodyPr>
          <a:p>
            <a:pPr indent="381000" algn="just" fontAlgn="auto">
              <a:lnSpc>
                <a:spcPct val="120000"/>
              </a:lnSpc>
            </a:pPr>
            <a:r>
              <a:rPr lang="en-US" altLang="zh-CN" sz="2000">
                <a:latin typeface="微软雅黑" panose="020B0503020204020204" charset="-122"/>
                <a:ea typeface="微软雅黑" panose="020B0503020204020204" charset="-122"/>
                <a:cs typeface="微软雅黑" panose="020B0503020204020204" charset="-122"/>
              </a:rPr>
              <a:t> </a:t>
            </a:r>
            <a:endParaRPr lang="zh-CN" sz="2000">
              <a:latin typeface="微软雅黑" panose="020B0503020204020204" charset="-122"/>
              <a:ea typeface="微软雅黑" panose="020B0503020204020204" charset="-122"/>
              <a:cs typeface="微软雅黑" panose="020B0503020204020204" charset="-122"/>
            </a:endParaRPr>
          </a:p>
        </p:txBody>
      </p:sp>
      <p:sp>
        <p:nvSpPr>
          <p:cNvPr id="8" name="文本框 7"/>
          <p:cNvSpPr txBox="1"/>
          <p:nvPr/>
        </p:nvSpPr>
        <p:spPr>
          <a:xfrm>
            <a:off x="1165225" y="4551680"/>
            <a:ext cx="9575800" cy="460375"/>
          </a:xfrm>
          <a:prstGeom prst="rect">
            <a:avLst/>
          </a:prstGeom>
          <a:noFill/>
          <a:ln w="9525">
            <a:noFill/>
          </a:ln>
        </p:spPr>
        <p:txBody>
          <a:bodyPr wrap="square">
            <a:spAutoFit/>
          </a:bodyPr>
          <a:p>
            <a:pPr indent="381000" algn="just" fontAlgn="auto">
              <a:lnSpc>
                <a:spcPct val="120000"/>
              </a:lnSpc>
            </a:pPr>
            <a:r>
              <a:rPr lang="en-US" altLang="zh-CN" sz="2000">
                <a:latin typeface="微软雅黑" panose="020B0503020204020204" charset="-122"/>
                <a:ea typeface="微软雅黑" panose="020B0503020204020204" charset="-122"/>
                <a:cs typeface="微软雅黑" panose="020B0503020204020204" charset="-122"/>
              </a:rPr>
              <a:t>  </a:t>
            </a:r>
            <a:endParaRPr lang="zh-CN"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48007"/>
            <a:ext cx="895477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rPr>
              <a:t>08  </a:t>
            </a:r>
            <a:r>
              <a:rPr sz="2800" b="1" dirty="0">
                <a:solidFill>
                  <a:srgbClr val="1CACE8"/>
                </a:solidFill>
                <a:effectLst>
                  <a:outerShdw blurRad="38100" dist="19050" dir="2700000" algn="tl" rotWithShape="0">
                    <a:schemeClr val="dk1">
                      <a:alpha val="40000"/>
                    </a:schemeClr>
                  </a:outerShdw>
                </a:effectLst>
              </a:rPr>
              <a:t>《通知》中的中等职业教育资助生有哪些资助政策？</a:t>
            </a:r>
            <a:endParaRPr sz="2800" b="1" dirty="0">
              <a:solidFill>
                <a:srgbClr val="1CACE8"/>
              </a:solidFill>
              <a:effectLst>
                <a:outerShdw blurRad="38100" dist="19050" dir="2700000" algn="tl" rotWithShape="0">
                  <a:schemeClr val="dk1">
                    <a:alpha val="40000"/>
                  </a:schemeClr>
                </a:outerShdw>
              </a:effectLst>
            </a:endParaRPr>
          </a:p>
        </p:txBody>
      </p:sp>
      <p:sp>
        <p:nvSpPr>
          <p:cNvPr id="11" name="矩形 10"/>
          <p:cNvSpPr/>
          <p:nvPr/>
        </p:nvSpPr>
        <p:spPr>
          <a:xfrm>
            <a:off x="1073150" y="1067435"/>
            <a:ext cx="10626090" cy="5169535"/>
          </a:xfrm>
          <a:prstGeom prst="rect">
            <a:avLst/>
          </a:prstGeom>
        </p:spPr>
        <p:txBody>
          <a:bodyPr wrap="square">
            <a:spAutoFit/>
          </a:bodyPr>
          <a:lstStyle/>
          <a:p>
            <a:pPr algn="just">
              <a:lnSpc>
                <a:spcPct val="150000"/>
              </a:lnSpc>
            </a:pPr>
            <a:r>
              <a:rPr lang="zh-CN" altLang="en-US" sz="2800" b="1" dirty="0">
                <a:solidFill>
                  <a:schemeClr val="accent2"/>
                </a:solidFill>
                <a:ea typeface="微软雅黑" panose="020B0503020204020204" charset="-122"/>
                <a:cs typeface="微软雅黑" panose="020B0503020204020204" charset="-122"/>
              </a:rPr>
              <a:t>　</a:t>
            </a:r>
            <a:r>
              <a:rPr lang="zh-CN" altLang="en-US" sz="2400" b="1" dirty="0">
                <a:solidFill>
                  <a:schemeClr val="accent2"/>
                </a:solidFill>
                <a:ea typeface="微软雅黑" panose="020B0503020204020204" charset="-122"/>
                <a:cs typeface="微软雅黑" panose="020B0503020204020204" charset="-122"/>
              </a:rPr>
              <a:t>（一）免学费、代收费。</a:t>
            </a:r>
            <a:endParaRPr lang="zh-CN" altLang="en-US" sz="2400" b="1" dirty="0">
              <a:solidFill>
                <a:schemeClr val="accent2"/>
              </a:solidFill>
              <a:ea typeface="微软雅黑" panose="020B0503020204020204" charset="-122"/>
              <a:cs typeface="微软雅黑" panose="020B0503020204020204" charset="-122"/>
            </a:endParaRPr>
          </a:p>
          <a:p>
            <a:pPr algn="just">
              <a:lnSpc>
                <a:spcPct val="150000"/>
              </a:lnSpc>
            </a:pPr>
            <a:r>
              <a:rPr lang="zh-CN" altLang="en-US" sz="2400" b="1" dirty="0">
                <a:solidFill>
                  <a:schemeClr val="accent2"/>
                </a:solidFill>
                <a:ea typeface="微软雅黑" panose="020B0503020204020204" charset="-122"/>
                <a:cs typeface="微软雅黑" panose="020B0503020204020204" charset="-122"/>
              </a:rPr>
              <a:t>      对公办中等职业学校全日制正式学籍一、二、三年级所有在校学生免除学费。免学费标准按照我市物价主管部门批准的、实际收取的学费执行。对民办中等职业学校学生按照我市同类型同专业公办中职学校学费标准给予免除，高出部分的学费，民办学校可以按规定继续向学生收取。</a:t>
            </a:r>
            <a:endParaRPr lang="zh-CN" altLang="en-US" sz="2400" b="1" dirty="0">
              <a:solidFill>
                <a:schemeClr val="accent2"/>
              </a:solidFill>
              <a:ea typeface="微软雅黑" panose="020B0503020204020204" charset="-122"/>
              <a:cs typeface="微软雅黑" panose="020B0503020204020204" charset="-122"/>
            </a:endParaRPr>
          </a:p>
          <a:p>
            <a:pPr algn="just">
              <a:lnSpc>
                <a:spcPct val="150000"/>
              </a:lnSpc>
            </a:pPr>
            <a:r>
              <a:rPr lang="zh-CN" altLang="en-US" sz="2400" b="1" dirty="0">
                <a:solidFill>
                  <a:schemeClr val="accent2"/>
                </a:solidFill>
                <a:ea typeface="微软雅黑" panose="020B0503020204020204" charset="-122"/>
                <a:cs typeface="微软雅黑" panose="020B0503020204020204" charset="-122"/>
              </a:rPr>
              <a:t>      对中等职业学校全日制正式学籍一、二、三年级在校特殊群体资助生免除代收费，免代收费标准按照我市物价主管部门批准、实际收取的代收费执行。</a:t>
            </a:r>
            <a:endParaRPr lang="zh-CN" altLang="en-US" sz="2400" b="1" dirty="0">
              <a:solidFill>
                <a:schemeClr val="accent2"/>
              </a:solidFill>
              <a:ea typeface="微软雅黑" panose="020B0503020204020204" charset="-122"/>
              <a:cs typeface="微软雅黑" panose="020B0503020204020204" charset="-122"/>
            </a:endParaRPr>
          </a:p>
          <a:p>
            <a:pPr algn="just">
              <a:lnSpc>
                <a:spcPct val="150000"/>
              </a:lnSpc>
            </a:pPr>
            <a:r>
              <a:rPr lang="zh-CN" altLang="en-US" sz="2400" b="1" dirty="0">
                <a:solidFill>
                  <a:schemeClr val="accent2"/>
                </a:solidFill>
                <a:ea typeface="微软雅黑" panose="020B0503020204020204" charset="-122"/>
                <a:cs typeface="微软雅黑" panose="020B0503020204020204" charset="-122"/>
              </a:rPr>
              <a:t>（二）国家助学金。用于资助中等职业学校全日制学历教育正式学籍一、二年级在校涉农专业学生和非涉农专业资助生。资助标准每生每年2000元。</a:t>
            </a:r>
            <a:endParaRPr lang="zh-CN" altLang="en-US" sz="2400" b="1" dirty="0">
              <a:solidFill>
                <a:schemeClr val="accent2"/>
              </a:solidFill>
              <a:ea typeface="微软雅黑" panose="020B0503020204020204" charset="-122"/>
              <a:cs typeface="微软雅黑" panose="020B050302020402020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48007"/>
            <a:ext cx="468757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rPr>
              <a:t>09  </a:t>
            </a:r>
            <a:r>
              <a:rPr sz="2800" b="1" dirty="0">
                <a:solidFill>
                  <a:srgbClr val="1CACE8"/>
                </a:solidFill>
                <a:effectLst>
                  <a:outerShdw blurRad="38100" dist="19050" dir="2700000" algn="tl" rotWithShape="0">
                    <a:schemeClr val="dk1">
                      <a:alpha val="40000"/>
                    </a:schemeClr>
                  </a:outerShdw>
                </a:effectLst>
              </a:rPr>
              <a:t>如何认定学生资助对象？</a:t>
            </a:r>
            <a:endParaRPr sz="2800" b="1" dirty="0">
              <a:solidFill>
                <a:srgbClr val="1CACE8"/>
              </a:solidFill>
              <a:effectLst>
                <a:outerShdw blurRad="38100" dist="19050" dir="2700000" algn="tl" rotWithShape="0">
                  <a:schemeClr val="dk1">
                    <a:alpha val="40000"/>
                  </a:schemeClr>
                </a:outerShdw>
              </a:effectLst>
            </a:endParaRPr>
          </a:p>
        </p:txBody>
      </p:sp>
      <p:sp>
        <p:nvSpPr>
          <p:cNvPr id="11" name="矩形 10"/>
          <p:cNvSpPr/>
          <p:nvPr/>
        </p:nvSpPr>
        <p:spPr>
          <a:xfrm>
            <a:off x="1073150" y="1929765"/>
            <a:ext cx="10626090" cy="1845310"/>
          </a:xfrm>
          <a:prstGeom prst="rect">
            <a:avLst/>
          </a:prstGeom>
        </p:spPr>
        <p:txBody>
          <a:bodyPr wrap="square">
            <a:spAutoFit/>
          </a:bodyPr>
          <a:lstStyle/>
          <a:p>
            <a:pPr algn="just">
              <a:lnSpc>
                <a:spcPct val="150000"/>
              </a:lnSpc>
            </a:pPr>
            <a:r>
              <a:rPr lang="zh-CN" altLang="en-US" sz="2800" b="1" dirty="0">
                <a:solidFill>
                  <a:schemeClr val="accent2"/>
                </a:solidFill>
                <a:ea typeface="微软雅黑" panose="020B0503020204020204" charset="-122"/>
                <a:cs typeface="微软雅黑" panose="020B0503020204020204" charset="-122"/>
              </a:rPr>
              <a:t>　</a:t>
            </a:r>
            <a:r>
              <a:rPr lang="zh-CN" altLang="en-US" sz="2400" b="1" dirty="0">
                <a:solidFill>
                  <a:schemeClr val="accent2"/>
                </a:solidFill>
                <a:ea typeface="微软雅黑" panose="020B0503020204020204" charset="-122"/>
                <a:cs typeface="微软雅黑" panose="020B0503020204020204" charset="-122"/>
              </a:rPr>
              <a:t>学生资助对象认定工作每学年进行一次，原则上新学年开学60天内完成。每学期应当按照学生家庭经济实际情况进行认定结果复核和动态调整。</a:t>
            </a:r>
            <a:endParaRPr lang="zh-CN" altLang="en-US" sz="2400" b="1" dirty="0">
              <a:solidFill>
                <a:schemeClr val="accent2"/>
              </a:solidFill>
              <a:ea typeface="微软雅黑" panose="020B0503020204020204" charset="-122"/>
              <a:cs typeface="微软雅黑" panose="020B0503020204020204" charset="-122"/>
            </a:endParaRPr>
          </a:p>
          <a:p>
            <a:pPr algn="just">
              <a:lnSpc>
                <a:spcPct val="150000"/>
              </a:lnSpc>
            </a:pPr>
            <a:r>
              <a:rPr lang="zh-CN" altLang="en-US" sz="2400" b="1" dirty="0">
                <a:solidFill>
                  <a:schemeClr val="accent2"/>
                </a:solidFill>
                <a:ea typeface="微软雅黑" panose="020B0503020204020204" charset="-122"/>
                <a:cs typeface="微软雅黑" panose="020B0503020204020204" charset="-122"/>
              </a:rPr>
              <a:t>    一般认定程序为：提前告知→学生申请→学校认定→结果公示→建档备案。</a:t>
            </a:r>
            <a:endParaRPr lang="zh-CN" altLang="en-US" sz="2400" b="1" dirty="0">
              <a:solidFill>
                <a:schemeClr val="accent2"/>
              </a:solidFill>
              <a:ea typeface="微软雅黑" panose="020B0503020204020204" charset="-122"/>
              <a:cs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48007"/>
            <a:ext cx="458851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rPr>
              <a:t>10 </a:t>
            </a:r>
            <a:r>
              <a:rPr sz="2800" b="1" dirty="0">
                <a:solidFill>
                  <a:srgbClr val="1CACE8"/>
                </a:solidFill>
                <a:effectLst>
                  <a:outerShdw blurRad="38100" dist="19050" dir="2700000" algn="tl" rotWithShape="0">
                    <a:schemeClr val="dk1">
                      <a:alpha val="40000"/>
                    </a:schemeClr>
                  </a:outerShdw>
                </a:effectLst>
              </a:rPr>
              <a:t>《通知》何时开始实施？</a:t>
            </a:r>
            <a:endParaRPr sz="2800" b="1" dirty="0">
              <a:solidFill>
                <a:srgbClr val="1CACE8"/>
              </a:solidFill>
              <a:effectLst>
                <a:outerShdw blurRad="38100" dist="19050" dir="2700000" algn="tl" rotWithShape="0">
                  <a:schemeClr val="dk1">
                    <a:alpha val="40000"/>
                  </a:schemeClr>
                </a:outerShdw>
              </a:effectLst>
            </a:endParaRPr>
          </a:p>
        </p:txBody>
      </p:sp>
      <p:sp>
        <p:nvSpPr>
          <p:cNvPr id="11" name="矩形 10"/>
          <p:cNvSpPr/>
          <p:nvPr/>
        </p:nvSpPr>
        <p:spPr>
          <a:xfrm>
            <a:off x="857885" y="1821815"/>
            <a:ext cx="10626090" cy="829945"/>
          </a:xfrm>
          <a:prstGeom prst="rect">
            <a:avLst/>
          </a:prstGeom>
        </p:spPr>
        <p:txBody>
          <a:bodyPr wrap="square">
            <a:spAutoFit/>
          </a:bodyPr>
          <a:lstStyle/>
          <a:p>
            <a:pPr algn="just">
              <a:lnSpc>
                <a:spcPct val="150000"/>
              </a:lnSpc>
            </a:pPr>
            <a:r>
              <a:rPr lang="zh-CN" altLang="en-US" sz="3200" b="1" dirty="0">
                <a:solidFill>
                  <a:schemeClr val="accent2"/>
                </a:solidFill>
                <a:ea typeface="微软雅黑" panose="020B0503020204020204" charset="-122"/>
                <a:cs typeface="微软雅黑" panose="020B0503020204020204" charset="-122"/>
              </a:rPr>
              <a:t>　本通知自2020年9月1日起施行。</a:t>
            </a:r>
            <a:endParaRPr lang="zh-CN" altLang="en-US" sz="3200" b="1" dirty="0">
              <a:solidFill>
                <a:schemeClr val="accent2"/>
              </a:solidFill>
              <a:ea typeface="微软雅黑" panose="020B0503020204020204" charset="-122"/>
              <a:cs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矩形 5"/>
          <p:cNvSpPr/>
          <p:nvPr/>
        </p:nvSpPr>
        <p:spPr>
          <a:xfrm>
            <a:off x="2950260" y="3329140"/>
            <a:ext cx="5364480" cy="460375"/>
          </a:xfrm>
          <a:prstGeom prst="rect">
            <a:avLst/>
          </a:prstGeom>
        </p:spPr>
        <p:txBody>
          <a:bodyPr wrap="none">
            <a:spAutoFit/>
          </a:bodyPr>
          <a:lstStyle/>
          <a:p>
            <a:pPr algn="l"/>
            <a:r>
              <a:rPr lang="zh-CN" altLang="en-US" sz="2400" b="1" dirty="0">
                <a:solidFill>
                  <a:srgbClr val="1CACE8"/>
                </a:solidFill>
                <a:effectLst>
                  <a:outerShdw blurRad="38100" dist="19050" dir="2700000" algn="tl" rotWithShape="0">
                    <a:schemeClr val="dk1">
                      <a:alpha val="40000"/>
                    </a:schemeClr>
                  </a:outerShdw>
                </a:effectLst>
              </a:rPr>
              <a:t>《通知》中所称的资助对象包括哪些？</a:t>
            </a:r>
            <a:endParaRPr lang="zh-CN" altLang="en-US" sz="2400" b="1" dirty="0">
              <a:solidFill>
                <a:srgbClr val="1CACE8"/>
              </a:solidFill>
              <a:effectLst>
                <a:outerShdw blurRad="38100" dist="19050" dir="2700000" algn="tl" rotWithShape="0">
                  <a:schemeClr val="dk1">
                    <a:alpha val="40000"/>
                  </a:schemeClr>
                </a:outerShdw>
              </a:effectLst>
            </a:endParaRPr>
          </a:p>
        </p:txBody>
      </p:sp>
      <p:sp>
        <p:nvSpPr>
          <p:cNvPr id="7" name="矩形 6"/>
          <p:cNvSpPr/>
          <p:nvPr/>
        </p:nvSpPr>
        <p:spPr>
          <a:xfrm>
            <a:off x="3187750" y="2541045"/>
            <a:ext cx="1402080" cy="460375"/>
          </a:xfrm>
          <a:prstGeom prst="rect">
            <a:avLst/>
          </a:prstGeom>
        </p:spPr>
        <p:txBody>
          <a:bodyPr wrap="none">
            <a:spAutoFit/>
          </a:bodyPr>
          <a:lstStyle/>
          <a:p>
            <a:pPr algn="l"/>
            <a:r>
              <a:rPr lang="zh-CN" altLang="en-US" sz="2400" b="1" dirty="0">
                <a:solidFill>
                  <a:srgbClr val="1CACE8"/>
                </a:solidFill>
                <a:effectLst>
                  <a:outerShdw blurRad="38100" dist="19050" dir="2700000" algn="tl" rotWithShape="0">
                    <a:schemeClr val="dk1">
                      <a:alpha val="40000"/>
                    </a:schemeClr>
                  </a:outerShdw>
                </a:effectLst>
              </a:rPr>
              <a:t>起草依据 </a:t>
            </a:r>
            <a:endParaRPr lang="zh-CN" altLang="en-US" sz="2400" b="1" dirty="0">
              <a:solidFill>
                <a:srgbClr val="1CACE8"/>
              </a:solidFill>
              <a:effectLst>
                <a:outerShdw blurRad="38100" dist="19050" dir="2700000" algn="tl" rotWithShape="0">
                  <a:schemeClr val="dk1">
                    <a:alpha val="40000"/>
                  </a:schemeClr>
                </a:outerShdw>
              </a:effectLst>
            </a:endParaRPr>
          </a:p>
        </p:txBody>
      </p:sp>
      <p:sp>
        <p:nvSpPr>
          <p:cNvPr id="8" name="矩形 7"/>
          <p:cNvSpPr/>
          <p:nvPr/>
        </p:nvSpPr>
        <p:spPr>
          <a:xfrm>
            <a:off x="3102660" y="1771999"/>
            <a:ext cx="3535680" cy="460375"/>
          </a:xfrm>
          <a:prstGeom prst="rect">
            <a:avLst/>
          </a:prstGeom>
        </p:spPr>
        <p:txBody>
          <a:bodyPr wrap="none">
            <a:spAutoFit/>
          </a:bodyPr>
          <a:lstStyle/>
          <a:p>
            <a:pPr algn="l"/>
            <a:r>
              <a:rPr lang="zh-CN" altLang="en-US" sz="2400" b="1" dirty="0">
                <a:solidFill>
                  <a:srgbClr val="1CACE8"/>
                </a:solidFill>
                <a:effectLst>
                  <a:outerShdw blurRad="38100" dist="19050" dir="2700000" algn="tl" rotWithShape="0">
                    <a:schemeClr val="dk1">
                      <a:alpha val="40000"/>
                    </a:schemeClr>
                  </a:outerShdw>
                </a:effectLst>
              </a:rPr>
              <a:t>为什么要制定《通知》？</a:t>
            </a:r>
            <a:endParaRPr lang="zh-CN" altLang="en-US" sz="2400" b="1" dirty="0">
              <a:solidFill>
                <a:srgbClr val="1CACE8"/>
              </a:solidFill>
              <a:effectLst>
                <a:outerShdw blurRad="38100" dist="19050" dir="2700000" algn="tl" rotWithShape="0">
                  <a:schemeClr val="dk1">
                    <a:alpha val="40000"/>
                  </a:schemeClr>
                </a:outerShdw>
              </a:effectLst>
            </a:endParaRPr>
          </a:p>
        </p:txBody>
      </p:sp>
      <p:grpSp>
        <p:nvGrpSpPr>
          <p:cNvPr id="11" name="组合 10"/>
          <p:cNvGrpSpPr/>
          <p:nvPr/>
        </p:nvGrpSpPr>
        <p:grpSpPr>
          <a:xfrm>
            <a:off x="2352961" y="1707590"/>
            <a:ext cx="525439" cy="525439"/>
            <a:chOff x="1480782" y="2152725"/>
            <a:chExt cx="525439" cy="525439"/>
          </a:xfrm>
          <a:solidFill>
            <a:schemeClr val="accent2">
              <a:lumMod val="75000"/>
            </a:schemeClr>
          </a:solidFill>
        </p:grpSpPr>
        <p:sp>
          <p:nvSpPr>
            <p:cNvPr id="9" name="矩形: 圆角 8"/>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498883" y="2184611"/>
              <a:ext cx="489236" cy="461665"/>
            </a:xfrm>
            <a:prstGeom prst="rect">
              <a:avLst/>
            </a:prstGeom>
            <a:grpFill/>
          </p:spPr>
          <p:txBody>
            <a:bodyPr wrap="none">
              <a:spAutoFit/>
            </a:bodyPr>
            <a:lstStyle/>
            <a:p>
              <a:r>
                <a:rPr lang="en-US" altLang="zh-CN" sz="2400" b="1" spc="-150" dirty="0">
                  <a:solidFill>
                    <a:schemeClr val="bg1"/>
                  </a:solidFill>
                </a:rPr>
                <a:t>01</a:t>
              </a:r>
              <a:endParaRPr lang="zh-CN" altLang="en-US" sz="2400" b="1" spc="-150" dirty="0">
                <a:solidFill>
                  <a:schemeClr val="bg1"/>
                </a:solidFill>
              </a:endParaRPr>
            </a:p>
          </p:txBody>
        </p:sp>
      </p:grpSp>
      <p:grpSp>
        <p:nvGrpSpPr>
          <p:cNvPr id="12" name="组合 11"/>
          <p:cNvGrpSpPr/>
          <p:nvPr/>
        </p:nvGrpSpPr>
        <p:grpSpPr>
          <a:xfrm>
            <a:off x="2352961" y="2476636"/>
            <a:ext cx="525439" cy="525439"/>
            <a:chOff x="1480782" y="2152725"/>
            <a:chExt cx="525439" cy="525439"/>
          </a:xfrm>
          <a:solidFill>
            <a:schemeClr val="accent2">
              <a:lumMod val="75000"/>
            </a:schemeClr>
          </a:solidFill>
        </p:grpSpPr>
        <p:sp>
          <p:nvSpPr>
            <p:cNvPr id="13" name="矩形: 圆角 12"/>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498883" y="2184611"/>
              <a:ext cx="489236" cy="461665"/>
            </a:xfrm>
            <a:prstGeom prst="rect">
              <a:avLst/>
            </a:prstGeom>
            <a:grpFill/>
          </p:spPr>
          <p:txBody>
            <a:bodyPr wrap="none">
              <a:spAutoFit/>
            </a:bodyPr>
            <a:lstStyle/>
            <a:p>
              <a:r>
                <a:rPr lang="en-US" altLang="zh-CN" sz="2400" b="1" spc="-150" dirty="0">
                  <a:solidFill>
                    <a:schemeClr val="bg1"/>
                  </a:solidFill>
                </a:rPr>
                <a:t>02</a:t>
              </a:r>
              <a:endParaRPr lang="zh-CN" altLang="en-US" sz="2400" b="1" spc="-150" dirty="0">
                <a:solidFill>
                  <a:schemeClr val="bg1"/>
                </a:solidFill>
              </a:endParaRPr>
            </a:p>
          </p:txBody>
        </p:sp>
      </p:grpSp>
      <p:grpSp>
        <p:nvGrpSpPr>
          <p:cNvPr id="15" name="组合 14"/>
          <p:cNvGrpSpPr/>
          <p:nvPr/>
        </p:nvGrpSpPr>
        <p:grpSpPr>
          <a:xfrm>
            <a:off x="2352961" y="3265367"/>
            <a:ext cx="525439" cy="525439"/>
            <a:chOff x="1480782" y="2152725"/>
            <a:chExt cx="525439" cy="525439"/>
          </a:xfrm>
          <a:solidFill>
            <a:schemeClr val="accent2">
              <a:lumMod val="75000"/>
            </a:schemeClr>
          </a:solidFill>
        </p:grpSpPr>
        <p:sp>
          <p:nvSpPr>
            <p:cNvPr id="16" name="矩形: 圆角 15"/>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98883" y="2184611"/>
              <a:ext cx="489236" cy="461665"/>
            </a:xfrm>
            <a:prstGeom prst="rect">
              <a:avLst/>
            </a:prstGeom>
            <a:grpFill/>
          </p:spPr>
          <p:txBody>
            <a:bodyPr wrap="none">
              <a:spAutoFit/>
            </a:bodyPr>
            <a:lstStyle/>
            <a:p>
              <a:r>
                <a:rPr lang="en-US" altLang="zh-CN" sz="2400" b="1" spc="-150" dirty="0">
                  <a:solidFill>
                    <a:schemeClr val="bg1"/>
                  </a:solidFill>
                </a:rPr>
                <a:t>03</a:t>
              </a:r>
              <a:endParaRPr lang="zh-CN" altLang="en-US" sz="2400" b="1" spc="-150" dirty="0">
                <a:solidFill>
                  <a:schemeClr val="bg1"/>
                </a:solidFill>
              </a:endParaRPr>
            </a:p>
          </p:txBody>
        </p:sp>
      </p:grpSp>
      <p:sp>
        <p:nvSpPr>
          <p:cNvPr id="35" name="矩形 34"/>
          <p:cNvSpPr/>
          <p:nvPr/>
        </p:nvSpPr>
        <p:spPr>
          <a:xfrm>
            <a:off x="2208919" y="539745"/>
            <a:ext cx="1587294" cy="830997"/>
          </a:xfrm>
          <a:prstGeom prst="rect">
            <a:avLst/>
          </a:prstGeom>
        </p:spPr>
        <p:txBody>
          <a:bodyPr wrap="none">
            <a:spAutoFit/>
          </a:bodyPr>
          <a:lstStyle/>
          <a:p>
            <a:r>
              <a:rPr lang="zh-CN" altLang="en-US" sz="4800" b="1" dirty="0">
                <a:solidFill>
                  <a:schemeClr val="accent3"/>
                </a:solidFill>
              </a:rPr>
              <a:t>目 录</a:t>
            </a:r>
            <a:endParaRPr lang="zh-CN" altLang="en-US" sz="4800" b="1" dirty="0">
              <a:solidFill>
                <a:schemeClr val="accent3"/>
              </a:solidFill>
            </a:endParaRPr>
          </a:p>
        </p:txBody>
      </p:sp>
      <p:sp>
        <p:nvSpPr>
          <p:cNvPr id="2" name="矩形 1"/>
          <p:cNvSpPr/>
          <p:nvPr/>
        </p:nvSpPr>
        <p:spPr>
          <a:xfrm>
            <a:off x="2950895" y="4090505"/>
            <a:ext cx="5669280" cy="460375"/>
          </a:xfrm>
          <a:prstGeom prst="rect">
            <a:avLst/>
          </a:prstGeom>
        </p:spPr>
        <p:txBody>
          <a:bodyPr wrap="none">
            <a:spAutoFit/>
          </a:bodyPr>
          <a:p>
            <a:pPr algn="l"/>
            <a:r>
              <a:rPr lang="zh-CN" altLang="en-US" sz="2400" b="1" dirty="0">
                <a:solidFill>
                  <a:srgbClr val="1CACE8"/>
                </a:solidFill>
                <a:effectLst>
                  <a:outerShdw blurRad="38100" dist="19050" dir="2700000" algn="tl" rotWithShape="0">
                    <a:schemeClr val="dk1">
                      <a:alpha val="40000"/>
                    </a:schemeClr>
                  </a:outerShdw>
                </a:effectLst>
              </a:rPr>
              <a:t>《通知》中所称的资助生包括哪些学段？</a:t>
            </a:r>
            <a:endParaRPr lang="zh-CN" altLang="en-US" sz="2400" b="1" dirty="0">
              <a:solidFill>
                <a:srgbClr val="1CACE8"/>
              </a:solidFill>
              <a:effectLst>
                <a:outerShdw blurRad="38100" dist="19050" dir="2700000" algn="tl" rotWithShape="0">
                  <a:schemeClr val="dk1">
                    <a:alpha val="40000"/>
                  </a:schemeClr>
                </a:outerShdw>
              </a:effectLst>
            </a:endParaRPr>
          </a:p>
        </p:txBody>
      </p:sp>
      <p:grpSp>
        <p:nvGrpSpPr>
          <p:cNvPr id="3" name="组合 2"/>
          <p:cNvGrpSpPr/>
          <p:nvPr/>
        </p:nvGrpSpPr>
        <p:grpSpPr>
          <a:xfrm>
            <a:off x="2353596" y="4026732"/>
            <a:ext cx="525439" cy="525439"/>
            <a:chOff x="1480782" y="2152725"/>
            <a:chExt cx="525439" cy="525439"/>
          </a:xfrm>
          <a:solidFill>
            <a:schemeClr val="accent2">
              <a:lumMod val="75000"/>
            </a:schemeClr>
          </a:solidFill>
        </p:grpSpPr>
        <p:sp>
          <p:nvSpPr>
            <p:cNvPr id="4" name="矩形: 圆角 15"/>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1498883" y="2184611"/>
              <a:ext cx="483870" cy="460375"/>
            </a:xfrm>
            <a:prstGeom prst="rect">
              <a:avLst/>
            </a:prstGeom>
            <a:grpFill/>
          </p:spPr>
          <p:txBody>
            <a:bodyPr wrap="none">
              <a:spAutoFit/>
            </a:bodyPr>
            <a:p>
              <a:r>
                <a:rPr lang="en-US" altLang="zh-CN" sz="2400" b="1" spc="-150" dirty="0">
                  <a:solidFill>
                    <a:schemeClr val="bg1"/>
                  </a:solidFill>
                </a:rPr>
                <a:t>04</a:t>
              </a:r>
              <a:endParaRPr lang="zh-CN" altLang="en-US" sz="2400" b="1" spc="-150" dirty="0">
                <a:solidFill>
                  <a:schemeClr val="bg1"/>
                </a:solidFill>
              </a:endParaRPr>
            </a:p>
          </p:txBody>
        </p:sp>
      </p:grpSp>
      <p:sp>
        <p:nvSpPr>
          <p:cNvPr id="18" name="矩形 17"/>
          <p:cNvSpPr/>
          <p:nvPr/>
        </p:nvSpPr>
        <p:spPr>
          <a:xfrm>
            <a:off x="2950895" y="4853140"/>
            <a:ext cx="6278880" cy="460375"/>
          </a:xfrm>
          <a:prstGeom prst="rect">
            <a:avLst/>
          </a:prstGeom>
        </p:spPr>
        <p:txBody>
          <a:bodyPr wrap="none">
            <a:spAutoFit/>
          </a:bodyPr>
          <a:p>
            <a:pPr algn="l"/>
            <a:r>
              <a:rPr lang="zh-CN" altLang="en-US" sz="2400" b="1" dirty="0">
                <a:solidFill>
                  <a:srgbClr val="1CACE8"/>
                </a:solidFill>
                <a:effectLst>
                  <a:outerShdw blurRad="38100" dist="19050" dir="2700000" algn="tl" rotWithShape="0">
                    <a:schemeClr val="dk1">
                      <a:alpha val="40000"/>
                    </a:schemeClr>
                  </a:outerShdw>
                </a:effectLst>
              </a:rPr>
              <a:t>《通知》中学前教育资助生有哪些资助政策？</a:t>
            </a:r>
            <a:endParaRPr lang="zh-CN" altLang="en-US" sz="2400" b="1" dirty="0">
              <a:solidFill>
                <a:srgbClr val="1CACE8"/>
              </a:solidFill>
              <a:effectLst>
                <a:outerShdw blurRad="38100" dist="19050" dir="2700000" algn="tl" rotWithShape="0">
                  <a:schemeClr val="dk1">
                    <a:alpha val="40000"/>
                  </a:schemeClr>
                </a:outerShdw>
              </a:effectLst>
            </a:endParaRPr>
          </a:p>
        </p:txBody>
      </p:sp>
      <p:grpSp>
        <p:nvGrpSpPr>
          <p:cNvPr id="19" name="组合 18"/>
          <p:cNvGrpSpPr/>
          <p:nvPr/>
        </p:nvGrpSpPr>
        <p:grpSpPr>
          <a:xfrm>
            <a:off x="2344071" y="4788732"/>
            <a:ext cx="525439" cy="525439"/>
            <a:chOff x="1480782" y="2152725"/>
            <a:chExt cx="525439" cy="525439"/>
          </a:xfrm>
          <a:solidFill>
            <a:schemeClr val="accent2">
              <a:lumMod val="75000"/>
            </a:schemeClr>
          </a:solidFill>
        </p:grpSpPr>
        <p:sp>
          <p:nvSpPr>
            <p:cNvPr id="20" name="矩形: 圆角 15"/>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1498883" y="2184611"/>
              <a:ext cx="483870" cy="460375"/>
            </a:xfrm>
            <a:prstGeom prst="rect">
              <a:avLst/>
            </a:prstGeom>
            <a:grpFill/>
          </p:spPr>
          <p:txBody>
            <a:bodyPr wrap="none">
              <a:spAutoFit/>
            </a:bodyPr>
            <a:p>
              <a:r>
                <a:rPr lang="en-US" altLang="zh-CN" sz="2400" b="1" spc="-150" dirty="0">
                  <a:solidFill>
                    <a:schemeClr val="bg1"/>
                  </a:solidFill>
                </a:rPr>
                <a:t>05</a:t>
              </a:r>
              <a:endParaRPr lang="zh-CN" altLang="en-US" sz="2400" b="1" spc="-150" dirty="0">
                <a:solidFill>
                  <a:schemeClr val="bg1"/>
                </a:solidFil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矩形 5"/>
          <p:cNvSpPr/>
          <p:nvPr/>
        </p:nvSpPr>
        <p:spPr>
          <a:xfrm>
            <a:off x="2950260" y="3329140"/>
            <a:ext cx="7193280" cy="460375"/>
          </a:xfrm>
          <a:prstGeom prst="rect">
            <a:avLst/>
          </a:prstGeom>
        </p:spPr>
        <p:txBody>
          <a:bodyPr wrap="none">
            <a:spAutoFit/>
          </a:bodyPr>
          <a:lstStyle/>
          <a:p>
            <a:pPr algn="l"/>
            <a:r>
              <a:rPr lang="zh-CN" altLang="en-US" sz="2400" b="1" dirty="0">
                <a:solidFill>
                  <a:srgbClr val="1CACE8"/>
                </a:solidFill>
                <a:effectLst>
                  <a:outerShdw blurRad="38100" dist="19050" dir="2700000" algn="tl" rotWithShape="0">
                    <a:schemeClr val="dk1">
                      <a:alpha val="40000"/>
                    </a:schemeClr>
                  </a:outerShdw>
                </a:effectLst>
              </a:rPr>
              <a:t>《通知》中的中等职业教育资助生有哪些资助政策？</a:t>
            </a:r>
            <a:endParaRPr lang="zh-CN" altLang="en-US" sz="2400" b="1" dirty="0">
              <a:solidFill>
                <a:srgbClr val="1CACE8"/>
              </a:solidFill>
              <a:effectLst>
                <a:outerShdw blurRad="38100" dist="19050" dir="2700000" algn="tl" rotWithShape="0">
                  <a:schemeClr val="dk1">
                    <a:alpha val="40000"/>
                  </a:schemeClr>
                </a:outerShdw>
              </a:effectLst>
            </a:endParaRPr>
          </a:p>
        </p:txBody>
      </p:sp>
      <p:sp>
        <p:nvSpPr>
          <p:cNvPr id="7" name="矩形 6"/>
          <p:cNvSpPr/>
          <p:nvPr/>
        </p:nvSpPr>
        <p:spPr>
          <a:xfrm>
            <a:off x="2950260" y="2540410"/>
            <a:ext cx="6888480" cy="460375"/>
          </a:xfrm>
          <a:prstGeom prst="rect">
            <a:avLst/>
          </a:prstGeom>
        </p:spPr>
        <p:txBody>
          <a:bodyPr wrap="none">
            <a:spAutoFit/>
          </a:bodyPr>
          <a:lstStyle/>
          <a:p>
            <a:pPr algn="l"/>
            <a:r>
              <a:rPr lang="zh-CN" altLang="en-US" sz="2400" b="1" dirty="0">
                <a:solidFill>
                  <a:srgbClr val="1CACE8"/>
                </a:solidFill>
                <a:effectLst>
                  <a:outerShdw blurRad="38100" dist="19050" dir="2700000" algn="tl" rotWithShape="0">
                    <a:schemeClr val="dk1">
                      <a:alpha val="40000"/>
                    </a:schemeClr>
                  </a:outerShdw>
                </a:effectLst>
              </a:rPr>
              <a:t>《通知》中普通高中教育资助生有哪些资助政策？ </a:t>
            </a:r>
            <a:endParaRPr lang="zh-CN" altLang="en-US" sz="2400" b="1" dirty="0">
              <a:solidFill>
                <a:srgbClr val="1CACE8"/>
              </a:solidFill>
              <a:effectLst>
                <a:outerShdw blurRad="38100" dist="19050" dir="2700000" algn="tl" rotWithShape="0">
                  <a:schemeClr val="dk1">
                    <a:alpha val="40000"/>
                  </a:schemeClr>
                </a:outerShdw>
              </a:effectLst>
            </a:endParaRPr>
          </a:p>
        </p:txBody>
      </p:sp>
      <p:sp>
        <p:nvSpPr>
          <p:cNvPr id="8" name="矩形 7"/>
          <p:cNvSpPr/>
          <p:nvPr/>
        </p:nvSpPr>
        <p:spPr>
          <a:xfrm>
            <a:off x="2940735" y="1771364"/>
            <a:ext cx="6278880" cy="460375"/>
          </a:xfrm>
          <a:prstGeom prst="rect">
            <a:avLst/>
          </a:prstGeom>
        </p:spPr>
        <p:txBody>
          <a:bodyPr wrap="none">
            <a:spAutoFit/>
          </a:bodyPr>
          <a:lstStyle/>
          <a:p>
            <a:pPr algn="l"/>
            <a:r>
              <a:rPr lang="zh-CN" altLang="en-US" sz="2400" b="1" dirty="0">
                <a:solidFill>
                  <a:srgbClr val="1CACE8"/>
                </a:solidFill>
                <a:effectLst>
                  <a:outerShdw blurRad="38100" dist="19050" dir="2700000" algn="tl" rotWithShape="0">
                    <a:schemeClr val="dk1">
                      <a:alpha val="40000"/>
                    </a:schemeClr>
                  </a:outerShdw>
                </a:effectLst>
              </a:rPr>
              <a:t>《通知》中义务教育资助生有哪些资助政策？</a:t>
            </a:r>
            <a:endParaRPr lang="zh-CN" altLang="en-US" sz="2400" b="1" dirty="0">
              <a:solidFill>
                <a:srgbClr val="1CACE8"/>
              </a:solidFill>
              <a:effectLst>
                <a:outerShdw blurRad="38100" dist="19050" dir="2700000" algn="tl" rotWithShape="0">
                  <a:schemeClr val="dk1">
                    <a:alpha val="40000"/>
                  </a:schemeClr>
                </a:outerShdw>
              </a:effectLst>
            </a:endParaRPr>
          </a:p>
        </p:txBody>
      </p:sp>
      <p:grpSp>
        <p:nvGrpSpPr>
          <p:cNvPr id="11" name="组合 10"/>
          <p:cNvGrpSpPr/>
          <p:nvPr/>
        </p:nvGrpSpPr>
        <p:grpSpPr>
          <a:xfrm>
            <a:off x="2352961" y="1707590"/>
            <a:ext cx="525439" cy="525439"/>
            <a:chOff x="1480782" y="2152725"/>
            <a:chExt cx="525439" cy="525439"/>
          </a:xfrm>
          <a:solidFill>
            <a:schemeClr val="accent2">
              <a:lumMod val="75000"/>
            </a:schemeClr>
          </a:solidFill>
        </p:grpSpPr>
        <p:sp>
          <p:nvSpPr>
            <p:cNvPr id="9" name="矩形: 圆角 8"/>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498883" y="2184611"/>
              <a:ext cx="483870" cy="460375"/>
            </a:xfrm>
            <a:prstGeom prst="rect">
              <a:avLst/>
            </a:prstGeom>
            <a:grpFill/>
          </p:spPr>
          <p:txBody>
            <a:bodyPr wrap="none">
              <a:spAutoFit/>
            </a:bodyPr>
            <a:lstStyle/>
            <a:p>
              <a:r>
                <a:rPr lang="en-US" altLang="zh-CN" sz="2400" b="1" spc="-150" dirty="0">
                  <a:solidFill>
                    <a:schemeClr val="bg1"/>
                  </a:solidFill>
                </a:rPr>
                <a:t>0</a:t>
              </a:r>
              <a:r>
                <a:rPr lang="en-US" sz="2400" b="1" spc="-150" dirty="0">
                  <a:solidFill>
                    <a:schemeClr val="bg1"/>
                  </a:solidFill>
                </a:rPr>
                <a:t>6</a:t>
              </a:r>
              <a:endParaRPr lang="en-US" sz="2400" b="1" spc="-150" dirty="0">
                <a:solidFill>
                  <a:schemeClr val="bg1"/>
                </a:solidFill>
              </a:endParaRPr>
            </a:p>
          </p:txBody>
        </p:sp>
      </p:grpSp>
      <p:grpSp>
        <p:nvGrpSpPr>
          <p:cNvPr id="12" name="组合 11"/>
          <p:cNvGrpSpPr/>
          <p:nvPr/>
        </p:nvGrpSpPr>
        <p:grpSpPr>
          <a:xfrm>
            <a:off x="2352961" y="2476636"/>
            <a:ext cx="525439" cy="525439"/>
            <a:chOff x="1480782" y="2152725"/>
            <a:chExt cx="525439" cy="525439"/>
          </a:xfrm>
          <a:solidFill>
            <a:schemeClr val="accent2">
              <a:lumMod val="75000"/>
            </a:schemeClr>
          </a:solidFill>
        </p:grpSpPr>
        <p:sp>
          <p:nvSpPr>
            <p:cNvPr id="13" name="矩形: 圆角 12"/>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498883" y="2184611"/>
              <a:ext cx="483870" cy="460375"/>
            </a:xfrm>
            <a:prstGeom prst="rect">
              <a:avLst/>
            </a:prstGeom>
            <a:grpFill/>
          </p:spPr>
          <p:txBody>
            <a:bodyPr wrap="none">
              <a:spAutoFit/>
            </a:bodyPr>
            <a:lstStyle/>
            <a:p>
              <a:r>
                <a:rPr lang="en-US" altLang="zh-CN" sz="2400" b="1" spc="-150" dirty="0">
                  <a:solidFill>
                    <a:schemeClr val="bg1"/>
                  </a:solidFill>
                </a:rPr>
                <a:t>07</a:t>
              </a:r>
              <a:endParaRPr lang="zh-CN" altLang="en-US" sz="2400" b="1" spc="-150" dirty="0">
                <a:solidFill>
                  <a:schemeClr val="bg1"/>
                </a:solidFill>
              </a:endParaRPr>
            </a:p>
          </p:txBody>
        </p:sp>
      </p:grpSp>
      <p:grpSp>
        <p:nvGrpSpPr>
          <p:cNvPr id="15" name="组合 14"/>
          <p:cNvGrpSpPr/>
          <p:nvPr/>
        </p:nvGrpSpPr>
        <p:grpSpPr>
          <a:xfrm>
            <a:off x="2352961" y="3265367"/>
            <a:ext cx="525439" cy="525439"/>
            <a:chOff x="1480782" y="2152725"/>
            <a:chExt cx="525439" cy="525439"/>
          </a:xfrm>
          <a:solidFill>
            <a:schemeClr val="accent2">
              <a:lumMod val="75000"/>
            </a:schemeClr>
          </a:solidFill>
        </p:grpSpPr>
        <p:sp>
          <p:nvSpPr>
            <p:cNvPr id="16" name="矩形: 圆角 15"/>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98883" y="2184611"/>
              <a:ext cx="483870" cy="460375"/>
            </a:xfrm>
            <a:prstGeom prst="rect">
              <a:avLst/>
            </a:prstGeom>
            <a:grpFill/>
          </p:spPr>
          <p:txBody>
            <a:bodyPr wrap="none">
              <a:spAutoFit/>
            </a:bodyPr>
            <a:lstStyle/>
            <a:p>
              <a:r>
                <a:rPr lang="en-US" altLang="zh-CN" sz="2400" b="1" spc="-150" dirty="0">
                  <a:solidFill>
                    <a:schemeClr val="bg1"/>
                  </a:solidFill>
                </a:rPr>
                <a:t>08</a:t>
              </a:r>
              <a:endParaRPr lang="zh-CN" altLang="en-US" sz="2400" b="1" spc="-150" dirty="0">
                <a:solidFill>
                  <a:schemeClr val="bg1"/>
                </a:solidFill>
              </a:endParaRPr>
            </a:p>
          </p:txBody>
        </p:sp>
      </p:grpSp>
      <p:sp>
        <p:nvSpPr>
          <p:cNvPr id="35" name="矩形 34"/>
          <p:cNvSpPr/>
          <p:nvPr/>
        </p:nvSpPr>
        <p:spPr>
          <a:xfrm>
            <a:off x="2208919" y="539745"/>
            <a:ext cx="1587294" cy="830997"/>
          </a:xfrm>
          <a:prstGeom prst="rect">
            <a:avLst/>
          </a:prstGeom>
        </p:spPr>
        <p:txBody>
          <a:bodyPr wrap="none">
            <a:spAutoFit/>
          </a:bodyPr>
          <a:lstStyle/>
          <a:p>
            <a:r>
              <a:rPr lang="zh-CN" altLang="en-US" sz="4800" b="1" dirty="0">
                <a:solidFill>
                  <a:schemeClr val="accent3"/>
                </a:solidFill>
              </a:rPr>
              <a:t>目 录</a:t>
            </a:r>
            <a:endParaRPr lang="zh-CN" altLang="en-US" sz="4800" b="1" dirty="0">
              <a:solidFill>
                <a:schemeClr val="accent3"/>
              </a:solidFill>
            </a:endParaRPr>
          </a:p>
        </p:txBody>
      </p:sp>
      <p:sp>
        <p:nvSpPr>
          <p:cNvPr id="2" name="矩形 1"/>
          <p:cNvSpPr/>
          <p:nvPr/>
        </p:nvSpPr>
        <p:spPr>
          <a:xfrm>
            <a:off x="3220135" y="4091140"/>
            <a:ext cx="3535680" cy="460375"/>
          </a:xfrm>
          <a:prstGeom prst="rect">
            <a:avLst/>
          </a:prstGeom>
        </p:spPr>
        <p:txBody>
          <a:bodyPr wrap="none">
            <a:spAutoFit/>
          </a:bodyPr>
          <a:p>
            <a:pPr algn="l"/>
            <a:r>
              <a:rPr lang="zh-CN" altLang="en-US" sz="2400" b="1" dirty="0">
                <a:solidFill>
                  <a:srgbClr val="1CACE8"/>
                </a:solidFill>
                <a:effectLst>
                  <a:outerShdw blurRad="38100" dist="19050" dir="2700000" algn="tl" rotWithShape="0">
                    <a:schemeClr val="dk1">
                      <a:alpha val="40000"/>
                    </a:schemeClr>
                  </a:outerShdw>
                </a:effectLst>
              </a:rPr>
              <a:t>如何认定学生资助对象？</a:t>
            </a:r>
            <a:endParaRPr lang="zh-CN" altLang="en-US" sz="2400" b="1" dirty="0">
              <a:solidFill>
                <a:srgbClr val="1CACE8"/>
              </a:solidFill>
              <a:effectLst>
                <a:outerShdw blurRad="38100" dist="19050" dir="2700000" algn="tl" rotWithShape="0">
                  <a:schemeClr val="dk1">
                    <a:alpha val="40000"/>
                  </a:schemeClr>
                </a:outerShdw>
              </a:effectLst>
            </a:endParaRPr>
          </a:p>
        </p:txBody>
      </p:sp>
      <p:grpSp>
        <p:nvGrpSpPr>
          <p:cNvPr id="3" name="组合 2"/>
          <p:cNvGrpSpPr/>
          <p:nvPr/>
        </p:nvGrpSpPr>
        <p:grpSpPr>
          <a:xfrm>
            <a:off x="2353596" y="4026732"/>
            <a:ext cx="525439" cy="525439"/>
            <a:chOff x="1480782" y="2152725"/>
            <a:chExt cx="525439" cy="525439"/>
          </a:xfrm>
          <a:solidFill>
            <a:schemeClr val="accent2">
              <a:lumMod val="75000"/>
            </a:schemeClr>
          </a:solidFill>
        </p:grpSpPr>
        <p:sp>
          <p:nvSpPr>
            <p:cNvPr id="4" name="矩形: 圆角 15"/>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1498883" y="2184611"/>
              <a:ext cx="483870" cy="460375"/>
            </a:xfrm>
            <a:prstGeom prst="rect">
              <a:avLst/>
            </a:prstGeom>
            <a:grpFill/>
          </p:spPr>
          <p:txBody>
            <a:bodyPr wrap="none">
              <a:spAutoFit/>
            </a:bodyPr>
            <a:p>
              <a:r>
                <a:rPr lang="en-US" altLang="zh-CN" sz="2400" b="1" spc="-150" dirty="0">
                  <a:solidFill>
                    <a:schemeClr val="bg1"/>
                  </a:solidFill>
                </a:rPr>
                <a:t>09</a:t>
              </a:r>
              <a:endParaRPr lang="zh-CN" altLang="en-US" sz="2400" b="1" spc="-150" dirty="0">
                <a:solidFill>
                  <a:schemeClr val="bg1"/>
                </a:solidFill>
              </a:endParaRPr>
            </a:p>
          </p:txBody>
        </p:sp>
      </p:grpSp>
      <p:sp>
        <p:nvSpPr>
          <p:cNvPr id="18" name="矩形 17"/>
          <p:cNvSpPr/>
          <p:nvPr/>
        </p:nvSpPr>
        <p:spPr>
          <a:xfrm>
            <a:off x="2950895" y="4853140"/>
            <a:ext cx="3535680" cy="460375"/>
          </a:xfrm>
          <a:prstGeom prst="rect">
            <a:avLst/>
          </a:prstGeom>
        </p:spPr>
        <p:txBody>
          <a:bodyPr wrap="none">
            <a:spAutoFit/>
          </a:bodyPr>
          <a:p>
            <a:pPr algn="l"/>
            <a:r>
              <a:rPr lang="zh-CN" altLang="en-US" sz="2400" b="1" dirty="0">
                <a:solidFill>
                  <a:srgbClr val="1CACE8"/>
                </a:solidFill>
                <a:effectLst>
                  <a:outerShdw blurRad="38100" dist="19050" dir="2700000" algn="tl" rotWithShape="0">
                    <a:schemeClr val="dk1">
                      <a:alpha val="40000"/>
                    </a:schemeClr>
                  </a:outerShdw>
                </a:effectLst>
              </a:rPr>
              <a:t>《通知》何时开始实施？</a:t>
            </a:r>
            <a:endParaRPr lang="zh-CN" altLang="en-US" sz="2400" b="1" dirty="0">
              <a:solidFill>
                <a:srgbClr val="1CACE8"/>
              </a:solidFill>
              <a:effectLst>
                <a:outerShdw blurRad="38100" dist="19050" dir="2700000" algn="tl" rotWithShape="0">
                  <a:schemeClr val="dk1">
                    <a:alpha val="40000"/>
                  </a:schemeClr>
                </a:outerShdw>
              </a:effectLst>
            </a:endParaRPr>
          </a:p>
        </p:txBody>
      </p:sp>
      <p:grpSp>
        <p:nvGrpSpPr>
          <p:cNvPr id="19" name="组合 18"/>
          <p:cNvGrpSpPr/>
          <p:nvPr/>
        </p:nvGrpSpPr>
        <p:grpSpPr>
          <a:xfrm>
            <a:off x="2344071" y="4788732"/>
            <a:ext cx="525439" cy="525439"/>
            <a:chOff x="1480782" y="2152725"/>
            <a:chExt cx="525439" cy="525439"/>
          </a:xfrm>
          <a:solidFill>
            <a:schemeClr val="accent2">
              <a:lumMod val="75000"/>
            </a:schemeClr>
          </a:solidFill>
        </p:grpSpPr>
        <p:sp>
          <p:nvSpPr>
            <p:cNvPr id="20" name="矩形: 圆角 15"/>
            <p:cNvSpPr/>
            <p:nvPr/>
          </p:nvSpPr>
          <p:spPr>
            <a:xfrm>
              <a:off x="1480782" y="2152725"/>
              <a:ext cx="525439" cy="525439"/>
            </a:xfrm>
            <a:prstGeom prst="roundRect">
              <a:avLst>
                <a:gd name="adj" fmla="val 1017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1498883" y="2184611"/>
              <a:ext cx="483870" cy="460375"/>
            </a:xfrm>
            <a:prstGeom prst="rect">
              <a:avLst/>
            </a:prstGeom>
            <a:grpFill/>
          </p:spPr>
          <p:txBody>
            <a:bodyPr wrap="none">
              <a:spAutoFit/>
            </a:bodyPr>
            <a:p>
              <a:r>
                <a:rPr lang="en-US" altLang="zh-CN" sz="2400" b="1" spc="-150" dirty="0">
                  <a:solidFill>
                    <a:schemeClr val="bg1"/>
                  </a:solidFill>
                </a:rPr>
                <a:t>10</a:t>
              </a:r>
              <a:endParaRPr lang="zh-CN" altLang="en-US" sz="2400" b="1" spc="-150" dirty="0">
                <a:solidFill>
                  <a:schemeClr val="bg1"/>
                </a:solidFil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58802"/>
            <a:ext cx="468757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rPr>
              <a:t>01  </a:t>
            </a:r>
            <a:r>
              <a:rPr sz="2800" b="1" dirty="0">
                <a:solidFill>
                  <a:srgbClr val="1CACE8"/>
                </a:solidFill>
                <a:effectLst>
                  <a:outerShdw blurRad="38100" dist="19050" dir="2700000" algn="tl" rotWithShape="0">
                    <a:schemeClr val="dk1">
                      <a:alpha val="40000"/>
                    </a:schemeClr>
                  </a:outerShdw>
                </a:effectLst>
              </a:rPr>
              <a:t>为什么要制定《通知》？ </a:t>
            </a:r>
            <a:endParaRPr sz="2800" b="1" dirty="0">
              <a:solidFill>
                <a:srgbClr val="1CACE8"/>
              </a:solidFill>
              <a:effectLst>
                <a:outerShdw blurRad="38100" dist="19050" dir="2700000" algn="tl" rotWithShape="0">
                  <a:schemeClr val="dk1">
                    <a:alpha val="40000"/>
                  </a:schemeClr>
                </a:outerShdw>
              </a:effectLst>
            </a:endParaRPr>
          </a:p>
        </p:txBody>
      </p:sp>
      <p:sp>
        <p:nvSpPr>
          <p:cNvPr id="11" name="矩形 10"/>
          <p:cNvSpPr/>
          <p:nvPr/>
        </p:nvSpPr>
        <p:spPr>
          <a:xfrm>
            <a:off x="845185" y="964565"/>
            <a:ext cx="9979660" cy="4615815"/>
          </a:xfrm>
          <a:prstGeom prst="rect">
            <a:avLst/>
          </a:prstGeom>
        </p:spPr>
        <p:txBody>
          <a:bodyPr wrap="square">
            <a:spAutoFit/>
          </a:bodyPr>
          <a:lstStyle/>
          <a:p>
            <a:pPr algn="just">
              <a:lnSpc>
                <a:spcPct val="150000"/>
              </a:lnSpc>
            </a:pPr>
            <a:r>
              <a:rPr lang="zh-CN" altLang="en-US" sz="2800" b="1" dirty="0">
                <a:solidFill>
                  <a:schemeClr val="accent2"/>
                </a:solidFill>
                <a:latin typeface="微软雅黑" panose="020B0503020204020204" charset="-122"/>
                <a:ea typeface="微软雅黑" panose="020B0503020204020204" charset="-122"/>
                <a:cs typeface="微软雅黑" panose="020B0503020204020204" charset="-122"/>
              </a:rPr>
              <a:t>　　为进一步加强市本级学校学生资助工作，全面推进精准资助和应助尽助，根据《浙江省教育厅等八部门关于浙江省学生资助对象认定办法的通知》浙教财（2020）15号等文件精神，结合我市实际，确保各项学生资助政策有效落实到位，全方位征求了各校各单位意见，经过多次修改和完善，起草了《通知》，并经过舟山市财政局同意，正式印发了《通知》（舟教计（2020）7号）。</a:t>
            </a:r>
            <a:endParaRPr lang="zh-CN" altLang="en-US" sz="2800" b="1" dirty="0">
              <a:solidFill>
                <a:schemeClr val="accent2"/>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58802"/>
            <a:ext cx="229743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rPr>
              <a:t>02   </a:t>
            </a:r>
            <a:r>
              <a:rPr lang="zh-CN" altLang="en-US" sz="2800" b="1" dirty="0">
                <a:solidFill>
                  <a:srgbClr val="1CACE8"/>
                </a:solidFill>
                <a:effectLst>
                  <a:outerShdw blurRad="38100" dist="19050" dir="2700000" algn="tl" rotWithShape="0">
                    <a:schemeClr val="dk1">
                      <a:alpha val="40000"/>
                    </a:schemeClr>
                  </a:outerShdw>
                </a:effectLst>
              </a:rPr>
              <a:t>起草依据</a:t>
            </a:r>
            <a:endParaRPr lang="zh-CN" altLang="en-US" sz="2800" b="1" dirty="0">
              <a:solidFill>
                <a:srgbClr val="1CACE8"/>
              </a:solidFill>
              <a:effectLst>
                <a:outerShdw blurRad="38100" dist="19050" dir="2700000" algn="tl" rotWithShape="0">
                  <a:schemeClr val="dk1">
                    <a:alpha val="40000"/>
                  </a:schemeClr>
                </a:outerShdw>
              </a:effectLst>
            </a:endParaRPr>
          </a:p>
        </p:txBody>
      </p:sp>
      <p:sp>
        <p:nvSpPr>
          <p:cNvPr id="11" name="矩形 10"/>
          <p:cNvSpPr/>
          <p:nvPr/>
        </p:nvSpPr>
        <p:spPr>
          <a:xfrm>
            <a:off x="382270" y="1053465"/>
            <a:ext cx="11283950" cy="4661535"/>
          </a:xfrm>
          <a:prstGeom prst="rect">
            <a:avLst/>
          </a:prstGeom>
        </p:spPr>
        <p:txBody>
          <a:bodyPr wrap="square">
            <a:spAutoFit/>
          </a:bodyPr>
          <a:lstStyle/>
          <a:p>
            <a:pPr algn="just">
              <a:lnSpc>
                <a:spcPct val="150000"/>
              </a:lnSpc>
            </a:pPr>
            <a:r>
              <a:rPr lang="zh-CN" altLang="en-US" b="1" dirty="0">
                <a:solidFill>
                  <a:schemeClr val="accent2"/>
                </a:solidFill>
                <a:ea typeface="微软雅黑" panose="020B0503020204020204" charset="-122"/>
                <a:cs typeface="微软雅黑" panose="020B0503020204020204" charset="-122"/>
              </a:rPr>
              <a:t>（一）《浙江省教育厅等八部门关于印发&lt;浙江省学生资助对象认定办法&gt;的通知》（浙教财（2020）15号）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（二）《浙江省教育厅办公室 浙江省发展和改革委员会办公室 浙江省财政厅办公室关于做好疫情防控期间学校收费管理等工作的通知》（浙教办函81号）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（三）《浙江省财政厅浙江省教育厅关于下达2011-2014年学前教育资助省补助资金的通知》（浙财教〔2014〕30号）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（四）《浙江省人民政府办公厅关于实施农村义务教育学生营养改善计划的意见》（浙政办发〔2012〕30号）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（五）《浙江省财政厅 浙江省教育厅关于下达2015年义务教育阶段扶困助学补助经费的通知》（浙财教〔2015〕9号）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（六）《关于印发浙江省义务教育学校寄宿生生活补助资金管理办法（暂行）的通知》（浙财教〔2016〕79号）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（七）《财政部 教育部关于下达2019年城乡义务教育补助经费预算的通知》（财科教〔2019〕30号）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endParaRPr lang="zh-CN" altLang="en-US" b="1" dirty="0">
              <a:solidFill>
                <a:schemeClr val="accent2"/>
              </a:solidFill>
              <a:ea typeface="微软雅黑" panose="020B0503020204020204" charset="-122"/>
              <a:cs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58802"/>
            <a:ext cx="229743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rPr>
              <a:t>02   </a:t>
            </a:r>
            <a:r>
              <a:rPr lang="zh-CN" altLang="en-US" sz="2800" b="1" dirty="0">
                <a:solidFill>
                  <a:srgbClr val="1CACE8"/>
                </a:solidFill>
                <a:effectLst>
                  <a:outerShdw blurRad="38100" dist="19050" dir="2700000" algn="tl" rotWithShape="0">
                    <a:schemeClr val="dk1">
                      <a:alpha val="40000"/>
                    </a:schemeClr>
                  </a:outerShdw>
                </a:effectLst>
              </a:rPr>
              <a:t>起草依据</a:t>
            </a:r>
            <a:endParaRPr lang="zh-CN" altLang="en-US" sz="2800" b="1" dirty="0">
              <a:solidFill>
                <a:srgbClr val="1CACE8"/>
              </a:solidFill>
              <a:effectLst>
                <a:outerShdw blurRad="38100" dist="19050" dir="2700000" algn="tl" rotWithShape="0">
                  <a:schemeClr val="dk1">
                    <a:alpha val="40000"/>
                  </a:schemeClr>
                </a:outerShdw>
              </a:effectLst>
            </a:endParaRPr>
          </a:p>
        </p:txBody>
      </p:sp>
      <p:sp>
        <p:nvSpPr>
          <p:cNvPr id="11" name="矩形 10"/>
          <p:cNvSpPr/>
          <p:nvPr/>
        </p:nvSpPr>
        <p:spPr>
          <a:xfrm>
            <a:off x="487680" y="765175"/>
            <a:ext cx="10796905" cy="5492750"/>
          </a:xfrm>
          <a:prstGeom prst="rect">
            <a:avLst/>
          </a:prstGeom>
        </p:spPr>
        <p:txBody>
          <a:bodyPr wrap="square">
            <a:spAutoFit/>
          </a:bodyPr>
          <a:lstStyle/>
          <a:p>
            <a:pPr algn="just">
              <a:lnSpc>
                <a:spcPct val="150000"/>
              </a:lnSpc>
            </a:pPr>
            <a:r>
              <a:rPr lang="zh-CN" altLang="en-US" b="1" dirty="0">
                <a:solidFill>
                  <a:schemeClr val="accent2"/>
                </a:solidFill>
                <a:ea typeface="微软雅黑" panose="020B0503020204020204" charset="-122"/>
                <a:cs typeface="微软雅黑" panose="020B0503020204020204" charset="-122"/>
              </a:rPr>
              <a:t>（八）《浙江省教育厅 浙江省财政厅关于对经济困难家庭子女接受中小学教育实行免费入学的通知》（浙教计〔2003〕164号）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（九）《教育部办公厅等四部门关于印发&lt;普通高中建档立卡家庭经济困难学生免除学杂费政策对象的认定及学杂费减免工作暂行办法&gt;的通知》（教财厅〔2016〕4号）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（十）《关于印发浙江省普通高中国家助学金管理暂行办法的通知》（浙财教〔2011〕123 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（十一）《浙江省财政厅 浙江省教育厅关于追加2015年普通高中扶困助学补助经费的通知》（浙财教〔2015〕90号）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（十二）《浙江省财政厅 浙江省发展和改革委员会 浙江省教育厅 浙江省人力资源和社会保障厅关于进一步完善中等职业教育学生资助政策的通知》（浙财教〔2013〕1号）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（十三）《浙江省财政厅 浙江省教育厅关于追加2015年中等职业教育学生资助经费的通知》（浙财教〔2015〕97号）</a:t>
            </a:r>
            <a:endParaRPr lang="zh-CN" altLang="en-US" b="1" dirty="0">
              <a:solidFill>
                <a:schemeClr val="accent2"/>
              </a:solidFill>
              <a:ea typeface="微软雅黑" panose="020B0503020204020204" charset="-122"/>
              <a:cs typeface="微软雅黑" panose="020B0503020204020204" charset="-122"/>
            </a:endParaRPr>
          </a:p>
          <a:p>
            <a:pPr algn="just">
              <a:lnSpc>
                <a:spcPct val="150000"/>
              </a:lnSpc>
            </a:pPr>
            <a:r>
              <a:rPr lang="zh-CN" altLang="en-US" b="1" dirty="0">
                <a:solidFill>
                  <a:schemeClr val="accent2"/>
                </a:solidFill>
                <a:ea typeface="微软雅黑" panose="020B0503020204020204" charset="-122"/>
                <a:cs typeface="微软雅黑" panose="020B0503020204020204" charset="-122"/>
              </a:rPr>
              <a:t>（十四）《舟山市教育局 舟山市财政局关于明确舟山市市本级家庭经济困难学生资助政策的通知》(舟教计[2015]9号)</a:t>
            </a:r>
            <a:endParaRPr lang="zh-CN" altLang="en-US" b="1" dirty="0">
              <a:solidFill>
                <a:schemeClr val="accent2"/>
              </a:solidFill>
              <a:ea typeface="微软雅黑" panose="020B0503020204020204" charset="-122"/>
              <a:cs typeface="微软雅黑" panose="020B0503020204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58802"/>
            <a:ext cx="692023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rPr>
              <a:t>03   </a:t>
            </a:r>
            <a:r>
              <a:rPr lang="zh-CN" altLang="en-US" sz="2800" b="1" dirty="0">
                <a:solidFill>
                  <a:srgbClr val="1CACE8"/>
                </a:solidFill>
                <a:effectLst>
                  <a:outerShdw blurRad="38100" dist="19050" dir="2700000" algn="tl" rotWithShape="0">
                    <a:schemeClr val="dk1">
                      <a:alpha val="40000"/>
                    </a:schemeClr>
                  </a:outerShdw>
                </a:effectLst>
              </a:rPr>
              <a:t>《通知》中所称的资助对象包括哪些？</a:t>
            </a:r>
            <a:endParaRPr lang="zh-CN" altLang="en-US" sz="2800" b="1" dirty="0">
              <a:solidFill>
                <a:srgbClr val="1CACE8"/>
              </a:solidFill>
              <a:effectLst>
                <a:outerShdw blurRad="38100" dist="19050" dir="2700000" algn="tl" rotWithShape="0">
                  <a:schemeClr val="dk1">
                    <a:alpha val="40000"/>
                  </a:schemeClr>
                </a:outerShdw>
              </a:effectLst>
            </a:endParaRPr>
          </a:p>
        </p:txBody>
      </p:sp>
      <p:sp>
        <p:nvSpPr>
          <p:cNvPr id="11" name="矩形 10"/>
          <p:cNvSpPr/>
          <p:nvPr/>
        </p:nvSpPr>
        <p:spPr>
          <a:xfrm>
            <a:off x="996950" y="1121410"/>
            <a:ext cx="9979660" cy="3969385"/>
          </a:xfrm>
          <a:prstGeom prst="rect">
            <a:avLst/>
          </a:prstGeom>
        </p:spPr>
        <p:txBody>
          <a:bodyPr wrap="square">
            <a:spAutoFit/>
          </a:bodyPr>
          <a:lstStyle/>
          <a:p>
            <a:pPr algn="just">
              <a:lnSpc>
                <a:spcPct val="150000"/>
              </a:lnSpc>
            </a:pPr>
            <a:r>
              <a:rPr lang="zh-CN" altLang="en-US" sz="2800" b="1" dirty="0">
                <a:solidFill>
                  <a:schemeClr val="accent2"/>
                </a:solidFill>
                <a:ea typeface="微软雅黑" panose="020B0503020204020204" charset="-122"/>
                <a:cs typeface="微软雅黑" panose="020B0503020204020204" charset="-122"/>
              </a:rPr>
              <a:t>　</a:t>
            </a:r>
            <a:r>
              <a:rPr lang="zh-CN" altLang="en-US" sz="2000" b="1" dirty="0">
                <a:solidFill>
                  <a:schemeClr val="accent2"/>
                </a:solidFill>
                <a:ea typeface="微软雅黑" panose="020B0503020204020204" charset="-122"/>
                <a:cs typeface="微软雅黑" panose="020B0503020204020204" charset="-122"/>
              </a:rPr>
              <a:t>《通知》中所称的资助对象是指本人及其家庭的经济能力难以满足其在校（幼儿园）期间的学习和生活基本支出的学生。主要为以下两大类：</a:t>
            </a:r>
            <a:endParaRPr lang="zh-CN" altLang="en-US" sz="2000" b="1" dirty="0">
              <a:solidFill>
                <a:schemeClr val="accent2"/>
              </a:solidFill>
              <a:ea typeface="微软雅黑" panose="020B0503020204020204" charset="-122"/>
              <a:cs typeface="微软雅黑" panose="020B0503020204020204" charset="-122"/>
            </a:endParaRPr>
          </a:p>
          <a:p>
            <a:pPr algn="just">
              <a:lnSpc>
                <a:spcPct val="150000"/>
              </a:lnSpc>
            </a:pPr>
            <a:r>
              <a:rPr lang="zh-CN" altLang="en-US" sz="2000" b="1" dirty="0">
                <a:solidFill>
                  <a:schemeClr val="accent2"/>
                </a:solidFill>
                <a:ea typeface="微软雅黑" panose="020B0503020204020204" charset="-122"/>
                <a:cs typeface="微软雅黑" panose="020B0503020204020204" charset="-122"/>
              </a:rPr>
              <a:t>（一）特殊群体。主要包括城市低保家庭学生、特困供养学生、孤儿、烈士子女、革命伤残军人子女、持证残疾学生、城市低保边缘家庭学生、低收入农户家庭学生（包括农村低保家庭和农村低保边缘家庭学生）、建档立卡贫困家庭学生等。</a:t>
            </a:r>
            <a:endParaRPr lang="zh-CN" altLang="en-US" sz="2000" b="1" dirty="0">
              <a:solidFill>
                <a:schemeClr val="accent2"/>
              </a:solidFill>
              <a:ea typeface="微软雅黑" panose="020B0503020204020204" charset="-122"/>
              <a:cs typeface="微软雅黑" panose="020B0503020204020204" charset="-122"/>
            </a:endParaRPr>
          </a:p>
          <a:p>
            <a:pPr algn="just">
              <a:lnSpc>
                <a:spcPct val="150000"/>
              </a:lnSpc>
            </a:pPr>
            <a:r>
              <a:rPr lang="zh-CN" altLang="en-US" sz="2000" b="1" dirty="0">
                <a:solidFill>
                  <a:schemeClr val="accent2"/>
                </a:solidFill>
                <a:ea typeface="微软雅黑" panose="020B0503020204020204" charset="-122"/>
                <a:cs typeface="微软雅黑" panose="020B0503020204020204" charset="-122"/>
              </a:rPr>
              <a:t>（二）其他群体。因遭自然灾害、重大疾病等突发情况导致家庭经济困难的学生。学校结合家庭经济因素、地区经济社会发展水平因素通过家访、个别访谈、信函索证、大数据分析、民主评议等方式，根据实事求是的原则认定需要资助的学生。</a:t>
            </a:r>
            <a:endParaRPr lang="zh-CN" altLang="en-US" sz="2000" b="1" dirty="0">
              <a:solidFill>
                <a:schemeClr val="accent2"/>
              </a:solidFill>
              <a:ea typeface="微软雅黑" panose="020B0503020204020204" charset="-122"/>
              <a:cs typeface="微软雅黑" panose="020B050302020402020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58802"/>
            <a:ext cx="727583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sym typeface="+mn-ea"/>
              </a:rPr>
              <a:t>04   </a:t>
            </a:r>
            <a:r>
              <a:rPr sz="2800" b="1" dirty="0">
                <a:solidFill>
                  <a:srgbClr val="1CACE8"/>
                </a:solidFill>
                <a:effectLst>
                  <a:outerShdw blurRad="38100" dist="19050" dir="2700000" algn="tl" rotWithShape="0">
                    <a:schemeClr val="dk1">
                      <a:alpha val="40000"/>
                    </a:schemeClr>
                  </a:outerShdw>
                </a:effectLst>
                <a:sym typeface="+mn-ea"/>
              </a:rPr>
              <a:t>《通知》中所称的资助生包括哪些学段？</a:t>
            </a:r>
            <a:endParaRPr sz="2800" b="1" dirty="0">
              <a:solidFill>
                <a:srgbClr val="1CACE8"/>
              </a:solidFill>
              <a:effectLst>
                <a:outerShdw blurRad="38100" dist="19050" dir="2700000" algn="tl" rotWithShape="0">
                  <a:schemeClr val="dk1">
                    <a:alpha val="40000"/>
                  </a:schemeClr>
                </a:outerShdw>
              </a:effectLst>
              <a:sym typeface="+mn-ea"/>
            </a:endParaRPr>
          </a:p>
        </p:txBody>
      </p:sp>
      <p:sp>
        <p:nvSpPr>
          <p:cNvPr id="3" name="文本框 2"/>
          <p:cNvSpPr txBox="1"/>
          <p:nvPr/>
        </p:nvSpPr>
        <p:spPr>
          <a:xfrm>
            <a:off x="1156335" y="2082165"/>
            <a:ext cx="9575800" cy="1383665"/>
          </a:xfrm>
          <a:prstGeom prst="rect">
            <a:avLst/>
          </a:prstGeom>
          <a:noFill/>
          <a:ln w="9525">
            <a:noFill/>
          </a:ln>
        </p:spPr>
        <p:txBody>
          <a:bodyPr wrap="square">
            <a:spAutoFit/>
          </a:bodyPr>
          <a:p>
            <a:pPr algn="just" fontAlgn="auto">
              <a:lnSpc>
                <a:spcPct val="150000"/>
              </a:lnSpc>
              <a:buClrTx/>
              <a:buSzTx/>
              <a:buNone/>
            </a:pPr>
            <a:r>
              <a:rPr lang="zh-CN" altLang="en-US" sz="2800" b="1" dirty="0">
                <a:solidFill>
                  <a:schemeClr val="accent2"/>
                </a:solidFill>
                <a:ea typeface="微软雅黑" panose="020B0503020204020204" charset="-122"/>
                <a:cs typeface="微软雅黑" panose="020B0503020204020204" charset="-122"/>
              </a:rPr>
              <a:t>《通知》中所称资助生学段包括有学前教育、义务教育、普通高中教育及中等职业教育等学段。</a:t>
            </a:r>
            <a:endParaRPr lang="zh-CN" altLang="en-US" sz="2800" b="1" dirty="0">
              <a:solidFill>
                <a:schemeClr val="accent2"/>
              </a:solidFill>
              <a:ea typeface="微软雅黑" panose="020B0503020204020204" charset="-122"/>
              <a:cs typeface="微软雅黑" panose="020B050302020402020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2932" y="258802"/>
            <a:ext cx="7689850" cy="521970"/>
          </a:xfrm>
          <a:prstGeom prst="rect">
            <a:avLst/>
          </a:prstGeom>
        </p:spPr>
        <p:txBody>
          <a:bodyPr wrap="none">
            <a:spAutoFit/>
          </a:bodyPr>
          <a:lstStyle/>
          <a:p>
            <a:pPr algn="l"/>
            <a:r>
              <a:rPr lang="en-US" altLang="zh-CN" sz="2800" b="1" dirty="0">
                <a:solidFill>
                  <a:srgbClr val="1CACE8"/>
                </a:solidFill>
                <a:effectLst>
                  <a:outerShdw blurRad="38100" dist="19050" dir="2700000" algn="tl" rotWithShape="0">
                    <a:schemeClr val="dk1">
                      <a:alpha val="40000"/>
                    </a:schemeClr>
                  </a:outerShdw>
                </a:effectLst>
                <a:sym typeface="+mn-ea"/>
              </a:rPr>
              <a:t>0</a:t>
            </a:r>
            <a:r>
              <a:rPr lang="en-US" sz="2800" b="1" dirty="0">
                <a:solidFill>
                  <a:srgbClr val="1CACE8"/>
                </a:solidFill>
                <a:effectLst>
                  <a:outerShdw blurRad="38100" dist="19050" dir="2700000" algn="tl" rotWithShape="0">
                    <a:schemeClr val="dk1">
                      <a:alpha val="40000"/>
                    </a:schemeClr>
                  </a:outerShdw>
                </a:effectLst>
                <a:sym typeface="+mn-ea"/>
              </a:rPr>
              <a:t>5</a:t>
            </a:r>
            <a:r>
              <a:rPr lang="zh-CN" altLang="en-US" sz="2800" b="1" dirty="0">
                <a:solidFill>
                  <a:srgbClr val="1CACE8"/>
                </a:solidFill>
                <a:effectLst>
                  <a:outerShdw blurRad="38100" dist="19050" dir="2700000" algn="tl" rotWithShape="0">
                    <a:schemeClr val="dk1">
                      <a:alpha val="40000"/>
                    </a:schemeClr>
                  </a:outerShdw>
                </a:effectLst>
                <a:sym typeface="+mn-ea"/>
              </a:rPr>
              <a:t>《通知》中学前教育资助生有哪些资助政策？</a:t>
            </a:r>
            <a:endParaRPr lang="zh-CN" altLang="en-US" sz="2800" b="1" dirty="0">
              <a:solidFill>
                <a:srgbClr val="1CACE8"/>
              </a:solidFill>
              <a:effectLst>
                <a:outerShdw blurRad="38100" dist="19050" dir="2700000" algn="tl" rotWithShape="0">
                  <a:schemeClr val="dk1">
                    <a:alpha val="40000"/>
                  </a:schemeClr>
                </a:outerShdw>
              </a:effectLst>
              <a:sym typeface="+mn-ea"/>
            </a:endParaRPr>
          </a:p>
        </p:txBody>
      </p:sp>
      <p:sp>
        <p:nvSpPr>
          <p:cNvPr id="3" name="文本框 2"/>
          <p:cNvSpPr txBox="1"/>
          <p:nvPr/>
        </p:nvSpPr>
        <p:spPr>
          <a:xfrm>
            <a:off x="1165225" y="1402715"/>
            <a:ext cx="9575800" cy="3192780"/>
          </a:xfrm>
          <a:prstGeom prst="rect">
            <a:avLst/>
          </a:prstGeom>
          <a:noFill/>
          <a:ln w="9525">
            <a:noFill/>
          </a:ln>
        </p:spPr>
        <p:txBody>
          <a:bodyPr wrap="square">
            <a:spAutoFit/>
          </a:bodyPr>
          <a:p>
            <a:pPr algn="just" fontAlgn="auto">
              <a:lnSpc>
                <a:spcPct val="150000"/>
              </a:lnSpc>
              <a:buClrTx/>
              <a:buSzTx/>
              <a:buFontTx/>
            </a:pPr>
            <a:r>
              <a:rPr lang="en-US" altLang="zh-CN" sz="2000">
                <a:latin typeface="微软雅黑" panose="020B0503020204020204" charset="-122"/>
                <a:ea typeface="微软雅黑" panose="020B0503020204020204" charset="-122"/>
                <a:cs typeface="微软雅黑" panose="020B0503020204020204" charset="-122"/>
              </a:rPr>
              <a:t> </a:t>
            </a:r>
            <a:r>
              <a:rPr lang="zh-CN" altLang="en-US" sz="2800" b="1" dirty="0">
                <a:solidFill>
                  <a:schemeClr val="accent2"/>
                </a:solidFill>
                <a:ea typeface="微软雅黑" panose="020B0503020204020204" charset="-122"/>
                <a:cs typeface="微软雅黑" panose="020B0503020204020204" charset="-122"/>
              </a:rPr>
              <a:t>（一）保育费资助。对在市本级幼儿园小班、中班、大班就读的资助生免收保育费。非普惠性民办幼儿园资助生按我市直属同级同类公办幼儿园保育费标准给予减免保育费。</a:t>
            </a:r>
            <a:endParaRPr lang="zh-CN" altLang="en-US" sz="2800" b="1" dirty="0">
              <a:solidFill>
                <a:schemeClr val="accent2"/>
              </a:solidFill>
              <a:ea typeface="微软雅黑" panose="020B0503020204020204" charset="-122"/>
              <a:cs typeface="微软雅黑" panose="020B0503020204020204" charset="-122"/>
            </a:endParaRPr>
          </a:p>
          <a:p>
            <a:pPr algn="just" fontAlgn="auto">
              <a:lnSpc>
                <a:spcPct val="150000"/>
              </a:lnSpc>
              <a:buClrTx/>
              <a:buSzTx/>
              <a:buFontTx/>
            </a:pPr>
            <a:r>
              <a:rPr lang="zh-CN" altLang="en-US" sz="2800" b="1" dirty="0">
                <a:solidFill>
                  <a:schemeClr val="accent2"/>
                </a:solidFill>
                <a:ea typeface="微软雅黑" panose="020B0503020204020204" charset="-122"/>
                <a:cs typeface="微软雅黑" panose="020B0503020204020204" charset="-122"/>
              </a:rPr>
              <a:t>（二）伙食费资助。对在我市直属幼儿园小班、中班、大班就读的资助生免收伙食费，幼儿园为资助生免费提供午餐，每月按20天计算、每学年按10个月计算，补助标准为每生每天12元，全学年为每生2400元。</a:t>
            </a:r>
            <a:endParaRPr lang="zh-CN" altLang="en-US" sz="2800" b="1" dirty="0">
              <a:solidFill>
                <a:schemeClr val="accent2"/>
              </a:solidFill>
              <a:ea typeface="微软雅黑" panose="020B0503020204020204" charset="-122"/>
              <a:cs typeface="微软雅黑" panose="020B0503020204020204" charset="-122"/>
            </a:endParaRPr>
          </a:p>
        </p:txBody>
      </p:sp>
      <p:sp>
        <p:nvSpPr>
          <p:cNvPr id="7" name="文本框 6"/>
          <p:cNvSpPr txBox="1"/>
          <p:nvPr/>
        </p:nvSpPr>
        <p:spPr>
          <a:xfrm>
            <a:off x="1165225" y="4394200"/>
            <a:ext cx="9575800" cy="460375"/>
          </a:xfrm>
          <a:prstGeom prst="rect">
            <a:avLst/>
          </a:prstGeom>
          <a:noFill/>
          <a:ln w="9525">
            <a:noFill/>
          </a:ln>
        </p:spPr>
        <p:txBody>
          <a:bodyPr wrap="square">
            <a:spAutoFit/>
          </a:bodyPr>
          <a:p>
            <a:pPr indent="381000" algn="just" fontAlgn="auto">
              <a:lnSpc>
                <a:spcPct val="120000"/>
              </a:lnSpc>
            </a:pPr>
            <a:r>
              <a:rPr lang="en-US" altLang="zh-CN" sz="2000">
                <a:latin typeface="微软雅黑" panose="020B0503020204020204" charset="-122"/>
                <a:ea typeface="微软雅黑" panose="020B0503020204020204" charset="-122"/>
                <a:cs typeface="微软雅黑" panose="020B0503020204020204" charset="-122"/>
              </a:rPr>
              <a:t>  </a:t>
            </a:r>
            <a:endParaRPr lang="zh-CN"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theme/theme1.xml><?xml version="1.0" encoding="utf-8"?>
<a:theme xmlns:a="http://schemas.openxmlformats.org/drawingml/2006/main" name="Office 主题​​">
  <a:themeElements>
    <a:clrScheme name="海边度假风">
      <a:dk1>
        <a:srgbClr val="000000"/>
      </a:dk1>
      <a:lt1>
        <a:srgbClr val="FFFFFF"/>
      </a:lt1>
      <a:dk2>
        <a:srgbClr val="B5D5E7"/>
      </a:dk2>
      <a:lt2>
        <a:srgbClr val="90CCF7"/>
      </a:lt2>
      <a:accent1>
        <a:srgbClr val="68A0BB"/>
      </a:accent1>
      <a:accent2>
        <a:srgbClr val="017CCB"/>
      </a:accent2>
      <a:accent3>
        <a:srgbClr val="00A2E5"/>
      </a:accent3>
      <a:accent4>
        <a:srgbClr val="0166B9"/>
      </a:accent4>
      <a:accent5>
        <a:srgbClr val="FFF6E6"/>
      </a:accent5>
      <a:accent6>
        <a:srgbClr val="DECCBB"/>
      </a:accent6>
      <a:hlink>
        <a:srgbClr val="DB9C48"/>
      </a:hlink>
      <a:folHlink>
        <a:srgbClr val="EBCAA6"/>
      </a:folHlink>
    </a:clrScheme>
    <a:fontScheme name="cked1glg">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2755</Words>
  <Application>WPS 演示</Application>
  <PresentationFormat>宽屏</PresentationFormat>
  <Paragraphs>124</Paragraphs>
  <Slides>14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Arial</vt:lpstr>
      <vt:lpstr>宋体</vt:lpstr>
      <vt:lpstr>Wingdings</vt:lpstr>
      <vt:lpstr>微软雅黑</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WIN10</dc:creator>
  <cp:lastModifiedBy>徐良</cp:lastModifiedBy>
  <cp:revision>44</cp:revision>
  <dcterms:created xsi:type="dcterms:W3CDTF">2019-08-15T03:11:00Z</dcterms:created>
  <dcterms:modified xsi:type="dcterms:W3CDTF">2020-09-02T15:49:27Z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ies>
</file>